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FA8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C956F7-C417-4E0C-98B9-A042EF19B4C6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12DA71F-17B5-4ADB-ACC8-BD36BD72E561}">
      <dgm:prSet phldrT="[Текст]"/>
      <dgm:spPr>
        <a:solidFill>
          <a:srgbClr val="FFFF00"/>
        </a:solidFill>
      </dgm:spPr>
      <dgm:t>
        <a:bodyPr/>
        <a:lstStyle/>
        <a:p>
          <a:r>
            <a:rPr lang="en-US" b="1" dirty="0" err="1" smtClean="0">
              <a:solidFill>
                <a:srgbClr val="0000CC"/>
              </a:solidFill>
            </a:rPr>
            <a:t>Korporativ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strategiyaning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ahamiyati</a:t>
          </a:r>
          <a:endParaRPr lang="ru-RU" dirty="0">
            <a:solidFill>
              <a:srgbClr val="0000CC"/>
            </a:solidFill>
          </a:endParaRPr>
        </a:p>
      </dgm:t>
    </dgm:pt>
    <dgm:pt modelId="{A0DFAC22-59AF-4915-9008-1C1DE387D516}" type="parTrans" cxnId="{6B9C6D59-68A2-403A-B734-153462121873}">
      <dgm:prSet/>
      <dgm:spPr/>
      <dgm:t>
        <a:bodyPr/>
        <a:lstStyle/>
        <a:p>
          <a:endParaRPr lang="ru-RU"/>
        </a:p>
      </dgm:t>
    </dgm:pt>
    <dgm:pt modelId="{BAE389D6-9F14-442F-BC7F-F950C7F481BB}" type="sibTrans" cxnId="{6B9C6D59-68A2-403A-B734-153462121873}">
      <dgm:prSet/>
      <dgm:spPr/>
      <dgm:t>
        <a:bodyPr/>
        <a:lstStyle/>
        <a:p>
          <a:endParaRPr lang="ru-RU"/>
        </a:p>
      </dgm:t>
    </dgm:pt>
    <dgm:pt modelId="{ABB3104F-52BB-4A76-9ACB-0A299D6FDBA9}">
      <dgm:prSet phldrT="[Текст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00CC"/>
              </a:solidFill>
            </a:rPr>
            <a:t>Raqobat</a:t>
          </a:r>
          <a:r>
            <a:rPr lang="en-US" b="1" dirty="0" smtClean="0">
              <a:solidFill>
                <a:srgbClr val="0000CC"/>
              </a:solidFill>
            </a:rPr>
            <a:t>-</a:t>
          </a:r>
        </a:p>
        <a:p>
          <a:r>
            <a:rPr lang="en-US" b="1" dirty="0" err="1" smtClean="0">
              <a:solidFill>
                <a:srgbClr val="0000CC"/>
              </a:solidFill>
            </a:rPr>
            <a:t>bardoshlik</a:t>
          </a:r>
          <a:endParaRPr lang="ru-RU" dirty="0">
            <a:solidFill>
              <a:srgbClr val="0000CC"/>
            </a:solidFill>
          </a:endParaRPr>
        </a:p>
      </dgm:t>
    </dgm:pt>
    <dgm:pt modelId="{DEF2EE70-17C8-4101-9BE7-855A2EB2E5D3}" type="parTrans" cxnId="{56B55C05-D97B-4B89-B429-0E70C6D45C65}">
      <dgm:prSet/>
      <dgm:spPr/>
      <dgm:t>
        <a:bodyPr/>
        <a:lstStyle/>
        <a:p>
          <a:endParaRPr lang="ru-RU"/>
        </a:p>
      </dgm:t>
    </dgm:pt>
    <dgm:pt modelId="{4F05B76F-A9F9-4841-9F68-82937CE4DBC4}" type="sibTrans" cxnId="{56B55C05-D97B-4B89-B429-0E70C6D45C65}">
      <dgm:prSet/>
      <dgm:spPr/>
      <dgm:t>
        <a:bodyPr/>
        <a:lstStyle/>
        <a:p>
          <a:endParaRPr lang="ru-RU"/>
        </a:p>
      </dgm:t>
    </dgm:pt>
    <dgm:pt modelId="{052F3EFA-510A-40B4-8AE0-D4BCB22D38F5}">
      <dgm:prSet phldrT="[Текст]"/>
      <dgm:spPr/>
      <dgm:t>
        <a:bodyPr/>
        <a:lstStyle/>
        <a:p>
          <a:r>
            <a:rPr lang="en-US" b="1" dirty="0" err="1" smtClean="0"/>
            <a:t>Resurslarni</a:t>
          </a:r>
          <a:r>
            <a:rPr lang="en-US" b="1" dirty="0" smtClean="0"/>
            <a:t> </a:t>
          </a:r>
          <a:r>
            <a:rPr lang="en-US" b="1" dirty="0" err="1" smtClean="0"/>
            <a:t>taqsimlash</a:t>
          </a:r>
          <a:endParaRPr lang="ru-RU" dirty="0"/>
        </a:p>
      </dgm:t>
    </dgm:pt>
    <dgm:pt modelId="{08341D3B-51BD-418F-83C9-781CA6D30571}" type="parTrans" cxnId="{5AA438C1-7579-48E8-A199-318AF9D6F213}">
      <dgm:prSet/>
      <dgm:spPr/>
      <dgm:t>
        <a:bodyPr/>
        <a:lstStyle/>
        <a:p>
          <a:endParaRPr lang="ru-RU"/>
        </a:p>
      </dgm:t>
    </dgm:pt>
    <dgm:pt modelId="{CA5B11C8-C870-4F36-BFFB-11C11B3A04B3}" type="sibTrans" cxnId="{5AA438C1-7579-48E8-A199-318AF9D6F213}">
      <dgm:prSet/>
      <dgm:spPr/>
      <dgm:t>
        <a:bodyPr/>
        <a:lstStyle/>
        <a:p>
          <a:endParaRPr lang="ru-RU"/>
        </a:p>
      </dgm:t>
    </dgm:pt>
    <dgm:pt modelId="{EEDADDFB-1FCE-47E0-AEF9-66D6B9D49C48}">
      <dgm:prSet phldrT="[Текст]"/>
      <dgm:spPr>
        <a:solidFill>
          <a:srgbClr val="26FA86"/>
        </a:solidFill>
      </dgm:spPr>
      <dgm:t>
        <a:bodyPr/>
        <a:lstStyle/>
        <a:p>
          <a:r>
            <a:rPr lang="en-US" b="1" dirty="0" err="1" smtClean="0"/>
            <a:t>O'sish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rivojlanish</a:t>
          </a:r>
          <a:endParaRPr lang="ru-RU" dirty="0"/>
        </a:p>
      </dgm:t>
    </dgm:pt>
    <dgm:pt modelId="{39162634-130F-45BA-A8E8-5F80A9512272}" type="parTrans" cxnId="{FEE1B4A3-1A24-4C67-9DC8-58744B773BDD}">
      <dgm:prSet/>
      <dgm:spPr/>
      <dgm:t>
        <a:bodyPr/>
        <a:lstStyle/>
        <a:p>
          <a:endParaRPr lang="ru-RU"/>
        </a:p>
      </dgm:t>
    </dgm:pt>
    <dgm:pt modelId="{33C1AB72-D030-4171-9227-B2E26E80FDCC}" type="sibTrans" cxnId="{FEE1B4A3-1A24-4C67-9DC8-58744B773BDD}">
      <dgm:prSet/>
      <dgm:spPr/>
      <dgm:t>
        <a:bodyPr/>
        <a:lstStyle/>
        <a:p>
          <a:endParaRPr lang="ru-RU"/>
        </a:p>
      </dgm:t>
    </dgm:pt>
    <dgm:pt modelId="{9962596E-12D5-44F6-A91B-E9A8A5DB96AF}">
      <dgm:prSet phldrT="[Текст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b="1" dirty="0" err="1" smtClean="0">
              <a:solidFill>
                <a:srgbClr val="0000CC"/>
              </a:solidFill>
            </a:rPr>
            <a:t>Barqarorlik</a:t>
          </a:r>
          <a:endParaRPr lang="ru-RU" dirty="0">
            <a:solidFill>
              <a:srgbClr val="0000CC"/>
            </a:solidFill>
          </a:endParaRPr>
        </a:p>
      </dgm:t>
    </dgm:pt>
    <dgm:pt modelId="{DE189BB9-73B5-4621-A475-C6142974C94D}" type="parTrans" cxnId="{E22348A3-F387-4747-837B-BBB0CD5F7684}">
      <dgm:prSet/>
      <dgm:spPr/>
      <dgm:t>
        <a:bodyPr/>
        <a:lstStyle/>
        <a:p>
          <a:endParaRPr lang="ru-RU"/>
        </a:p>
      </dgm:t>
    </dgm:pt>
    <dgm:pt modelId="{33116073-5EF0-4DA7-BA7A-13849A7A7FB3}" type="sibTrans" cxnId="{E22348A3-F387-4747-837B-BBB0CD5F7684}">
      <dgm:prSet/>
      <dgm:spPr/>
      <dgm:t>
        <a:bodyPr/>
        <a:lstStyle/>
        <a:p>
          <a:endParaRPr lang="ru-RU"/>
        </a:p>
      </dgm:t>
    </dgm:pt>
    <dgm:pt modelId="{3F307AF7-F6AE-45D3-AF75-D41953C4C65C}" type="pres">
      <dgm:prSet presAssocID="{95C956F7-C417-4E0C-98B9-A042EF19B4C6}" presName="composite" presStyleCnt="0">
        <dgm:presLayoutVars>
          <dgm:chMax val="1"/>
          <dgm:dir/>
          <dgm:resizeHandles val="exact"/>
        </dgm:presLayoutVars>
      </dgm:prSet>
      <dgm:spPr/>
    </dgm:pt>
    <dgm:pt modelId="{C85C0169-7FC4-49E0-BD5F-7AE6D1439B9D}" type="pres">
      <dgm:prSet presAssocID="{412DA71F-17B5-4ADB-ACC8-BD36BD72E561}" presName="roof" presStyleLbl="dkBgShp" presStyleIdx="0" presStyleCnt="2"/>
      <dgm:spPr/>
      <dgm:t>
        <a:bodyPr/>
        <a:lstStyle/>
        <a:p>
          <a:endParaRPr lang="ru-RU"/>
        </a:p>
      </dgm:t>
    </dgm:pt>
    <dgm:pt modelId="{DAF14055-2C8D-4407-AFE4-959C0DC3C0EB}" type="pres">
      <dgm:prSet presAssocID="{412DA71F-17B5-4ADB-ACC8-BD36BD72E561}" presName="pillars" presStyleCnt="0"/>
      <dgm:spPr/>
    </dgm:pt>
    <dgm:pt modelId="{BB3B17CB-D6D9-4B3A-92B5-0E0024DA0CC0}" type="pres">
      <dgm:prSet presAssocID="{412DA71F-17B5-4ADB-ACC8-BD36BD72E561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0EB87A-BE7B-45EC-8C53-5813CE692A89}" type="pres">
      <dgm:prSet presAssocID="{052F3EFA-510A-40B4-8AE0-D4BCB22D38F5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4DD217-48B2-4AA2-8B27-91A88489E407}" type="pres">
      <dgm:prSet presAssocID="{EEDADDFB-1FCE-47E0-AEF9-66D6B9D49C48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5B36A-9328-474D-8E80-1EB53986BE42}" type="pres">
      <dgm:prSet presAssocID="{9962596E-12D5-44F6-A91B-E9A8A5DB96AF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AC5E8-3EAA-4D4D-9797-290F963DC03C}" type="pres">
      <dgm:prSet presAssocID="{412DA71F-17B5-4ADB-ACC8-BD36BD72E561}" presName="base" presStyleLbl="dkBgShp" presStyleIdx="1" presStyleCnt="2" custScaleY="32873"/>
      <dgm:spPr/>
    </dgm:pt>
  </dgm:ptLst>
  <dgm:cxnLst>
    <dgm:cxn modelId="{618A5982-C192-46E3-819D-F98ED139101B}" type="presOf" srcId="{ABB3104F-52BB-4A76-9ACB-0A299D6FDBA9}" destId="{BB3B17CB-D6D9-4B3A-92B5-0E0024DA0CC0}" srcOrd="0" destOrd="0" presId="urn:microsoft.com/office/officeart/2005/8/layout/hList3"/>
    <dgm:cxn modelId="{57799978-3F8A-492A-AB1D-0BC615242FEB}" type="presOf" srcId="{EEDADDFB-1FCE-47E0-AEF9-66D6B9D49C48}" destId="{564DD217-48B2-4AA2-8B27-91A88489E407}" srcOrd="0" destOrd="0" presId="urn:microsoft.com/office/officeart/2005/8/layout/hList3"/>
    <dgm:cxn modelId="{8FFF624C-F90C-43A9-8833-DFFCCF55373F}" type="presOf" srcId="{95C956F7-C417-4E0C-98B9-A042EF19B4C6}" destId="{3F307AF7-F6AE-45D3-AF75-D41953C4C65C}" srcOrd="0" destOrd="0" presId="urn:microsoft.com/office/officeart/2005/8/layout/hList3"/>
    <dgm:cxn modelId="{E22348A3-F387-4747-837B-BBB0CD5F7684}" srcId="{412DA71F-17B5-4ADB-ACC8-BD36BD72E561}" destId="{9962596E-12D5-44F6-A91B-E9A8A5DB96AF}" srcOrd="3" destOrd="0" parTransId="{DE189BB9-73B5-4621-A475-C6142974C94D}" sibTransId="{33116073-5EF0-4DA7-BA7A-13849A7A7FB3}"/>
    <dgm:cxn modelId="{8C1CD049-B8EA-45A0-B35E-0229425F92AC}" type="presOf" srcId="{9962596E-12D5-44F6-A91B-E9A8A5DB96AF}" destId="{FFA5B36A-9328-474D-8E80-1EB53986BE42}" srcOrd="0" destOrd="0" presId="urn:microsoft.com/office/officeart/2005/8/layout/hList3"/>
    <dgm:cxn modelId="{5AA438C1-7579-48E8-A199-318AF9D6F213}" srcId="{412DA71F-17B5-4ADB-ACC8-BD36BD72E561}" destId="{052F3EFA-510A-40B4-8AE0-D4BCB22D38F5}" srcOrd="1" destOrd="0" parTransId="{08341D3B-51BD-418F-83C9-781CA6D30571}" sibTransId="{CA5B11C8-C870-4F36-BFFB-11C11B3A04B3}"/>
    <dgm:cxn modelId="{6B9C6D59-68A2-403A-B734-153462121873}" srcId="{95C956F7-C417-4E0C-98B9-A042EF19B4C6}" destId="{412DA71F-17B5-4ADB-ACC8-BD36BD72E561}" srcOrd="0" destOrd="0" parTransId="{A0DFAC22-59AF-4915-9008-1C1DE387D516}" sibTransId="{BAE389D6-9F14-442F-BC7F-F950C7F481BB}"/>
    <dgm:cxn modelId="{E6B79BAC-E970-4A2C-838E-BB9FA8DF8D5B}" type="presOf" srcId="{412DA71F-17B5-4ADB-ACC8-BD36BD72E561}" destId="{C85C0169-7FC4-49E0-BD5F-7AE6D1439B9D}" srcOrd="0" destOrd="0" presId="urn:microsoft.com/office/officeart/2005/8/layout/hList3"/>
    <dgm:cxn modelId="{56B55C05-D97B-4B89-B429-0E70C6D45C65}" srcId="{412DA71F-17B5-4ADB-ACC8-BD36BD72E561}" destId="{ABB3104F-52BB-4A76-9ACB-0A299D6FDBA9}" srcOrd="0" destOrd="0" parTransId="{DEF2EE70-17C8-4101-9BE7-855A2EB2E5D3}" sibTransId="{4F05B76F-A9F9-4841-9F68-82937CE4DBC4}"/>
    <dgm:cxn modelId="{FEE1B4A3-1A24-4C67-9DC8-58744B773BDD}" srcId="{412DA71F-17B5-4ADB-ACC8-BD36BD72E561}" destId="{EEDADDFB-1FCE-47E0-AEF9-66D6B9D49C48}" srcOrd="2" destOrd="0" parTransId="{39162634-130F-45BA-A8E8-5F80A9512272}" sibTransId="{33C1AB72-D030-4171-9227-B2E26E80FDCC}"/>
    <dgm:cxn modelId="{387453DB-F699-48AD-9BD7-988E63C8F044}" type="presOf" srcId="{052F3EFA-510A-40B4-8AE0-D4BCB22D38F5}" destId="{A20EB87A-BE7B-45EC-8C53-5813CE692A89}" srcOrd="0" destOrd="0" presId="urn:microsoft.com/office/officeart/2005/8/layout/hList3"/>
    <dgm:cxn modelId="{74C3DBAA-27F6-4389-BCCE-2E893C5175DE}" type="presParOf" srcId="{3F307AF7-F6AE-45D3-AF75-D41953C4C65C}" destId="{C85C0169-7FC4-49E0-BD5F-7AE6D1439B9D}" srcOrd="0" destOrd="0" presId="urn:microsoft.com/office/officeart/2005/8/layout/hList3"/>
    <dgm:cxn modelId="{6472CE85-4F16-4CD0-A7C1-E150E7B5E7C2}" type="presParOf" srcId="{3F307AF7-F6AE-45D3-AF75-D41953C4C65C}" destId="{DAF14055-2C8D-4407-AFE4-959C0DC3C0EB}" srcOrd="1" destOrd="0" presId="urn:microsoft.com/office/officeart/2005/8/layout/hList3"/>
    <dgm:cxn modelId="{95843A3E-7074-4F16-84AB-19E9FF490E86}" type="presParOf" srcId="{DAF14055-2C8D-4407-AFE4-959C0DC3C0EB}" destId="{BB3B17CB-D6D9-4B3A-92B5-0E0024DA0CC0}" srcOrd="0" destOrd="0" presId="urn:microsoft.com/office/officeart/2005/8/layout/hList3"/>
    <dgm:cxn modelId="{7918CB99-B374-4368-BB40-9CFA487A9B02}" type="presParOf" srcId="{DAF14055-2C8D-4407-AFE4-959C0DC3C0EB}" destId="{A20EB87A-BE7B-45EC-8C53-5813CE692A89}" srcOrd="1" destOrd="0" presId="urn:microsoft.com/office/officeart/2005/8/layout/hList3"/>
    <dgm:cxn modelId="{7C689343-0C2A-49AC-8619-C8486616ADB4}" type="presParOf" srcId="{DAF14055-2C8D-4407-AFE4-959C0DC3C0EB}" destId="{564DD217-48B2-4AA2-8B27-91A88489E407}" srcOrd="2" destOrd="0" presId="urn:microsoft.com/office/officeart/2005/8/layout/hList3"/>
    <dgm:cxn modelId="{A4598D91-9573-4B3B-B934-598C6654354E}" type="presParOf" srcId="{DAF14055-2C8D-4407-AFE4-959C0DC3C0EB}" destId="{FFA5B36A-9328-474D-8E80-1EB53986BE42}" srcOrd="3" destOrd="0" presId="urn:microsoft.com/office/officeart/2005/8/layout/hList3"/>
    <dgm:cxn modelId="{CAEE3A9E-5129-4E16-91FB-D375850E9F3C}" type="presParOf" srcId="{3F307AF7-F6AE-45D3-AF75-D41953C4C65C}" destId="{D8FAC5E8-3EAA-4D4D-9797-290F963DC03C}" srcOrd="2" destOrd="0" presId="urn:microsoft.com/office/officeart/2005/8/layout/hLis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5C0169-7FC4-49E0-BD5F-7AE6D1439B9D}">
      <dsp:nvSpPr>
        <dsp:cNvPr id="0" name=""/>
        <dsp:cNvSpPr/>
      </dsp:nvSpPr>
      <dsp:spPr>
        <a:xfrm>
          <a:off x="0" y="58552"/>
          <a:ext cx="8280920" cy="1495298"/>
        </a:xfrm>
        <a:prstGeom prst="rect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b="1" kern="1200" dirty="0" err="1" smtClean="0">
              <a:solidFill>
                <a:srgbClr val="0000CC"/>
              </a:solidFill>
            </a:rPr>
            <a:t>Korporativ</a:t>
          </a:r>
          <a:r>
            <a:rPr lang="en-US" sz="4200" b="1" kern="1200" dirty="0" smtClean="0">
              <a:solidFill>
                <a:srgbClr val="0000CC"/>
              </a:solidFill>
            </a:rPr>
            <a:t> </a:t>
          </a:r>
          <a:r>
            <a:rPr lang="en-US" sz="4200" b="1" kern="1200" dirty="0" err="1" smtClean="0">
              <a:solidFill>
                <a:srgbClr val="0000CC"/>
              </a:solidFill>
            </a:rPr>
            <a:t>strategiyaning</a:t>
          </a:r>
          <a:r>
            <a:rPr lang="en-US" sz="4200" b="1" kern="1200" dirty="0" smtClean="0">
              <a:solidFill>
                <a:srgbClr val="0000CC"/>
              </a:solidFill>
            </a:rPr>
            <a:t> </a:t>
          </a:r>
          <a:r>
            <a:rPr lang="en-US" sz="4200" b="1" kern="1200" dirty="0" err="1" smtClean="0">
              <a:solidFill>
                <a:srgbClr val="0000CC"/>
              </a:solidFill>
            </a:rPr>
            <a:t>ahamiyati</a:t>
          </a:r>
          <a:endParaRPr lang="ru-RU" sz="4200" kern="1200" dirty="0">
            <a:solidFill>
              <a:srgbClr val="0000CC"/>
            </a:solidFill>
          </a:endParaRPr>
        </a:p>
      </dsp:txBody>
      <dsp:txXfrm>
        <a:off x="0" y="58552"/>
        <a:ext cx="8280920" cy="1495298"/>
      </dsp:txXfrm>
    </dsp:sp>
    <dsp:sp modelId="{BB3B17CB-D6D9-4B3A-92B5-0E0024DA0CC0}">
      <dsp:nvSpPr>
        <dsp:cNvPr id="0" name=""/>
        <dsp:cNvSpPr/>
      </dsp:nvSpPr>
      <dsp:spPr>
        <a:xfrm>
          <a:off x="0" y="1553850"/>
          <a:ext cx="2070229" cy="3140126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err="1" smtClean="0">
              <a:solidFill>
                <a:srgbClr val="0000CC"/>
              </a:solidFill>
            </a:rPr>
            <a:t>Raqobat</a:t>
          </a:r>
          <a:r>
            <a:rPr lang="en-US" sz="3100" b="1" kern="1200" dirty="0" smtClean="0">
              <a:solidFill>
                <a:srgbClr val="0000CC"/>
              </a:solidFill>
            </a:rPr>
            <a:t>-</a:t>
          </a: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err="1" smtClean="0">
              <a:solidFill>
                <a:srgbClr val="0000CC"/>
              </a:solidFill>
            </a:rPr>
            <a:t>bardoshlik</a:t>
          </a:r>
          <a:endParaRPr lang="ru-RU" sz="3100" kern="1200" dirty="0">
            <a:solidFill>
              <a:srgbClr val="0000CC"/>
            </a:solidFill>
          </a:endParaRPr>
        </a:p>
      </dsp:txBody>
      <dsp:txXfrm>
        <a:off x="0" y="1553850"/>
        <a:ext cx="2070229" cy="3140126"/>
      </dsp:txXfrm>
    </dsp:sp>
    <dsp:sp modelId="{A20EB87A-BE7B-45EC-8C53-5813CE692A89}">
      <dsp:nvSpPr>
        <dsp:cNvPr id="0" name=""/>
        <dsp:cNvSpPr/>
      </dsp:nvSpPr>
      <dsp:spPr>
        <a:xfrm>
          <a:off x="2070229" y="1553850"/>
          <a:ext cx="2070229" cy="31401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err="1" smtClean="0"/>
            <a:t>Resurslarni</a:t>
          </a:r>
          <a:r>
            <a:rPr lang="en-US" sz="3100" b="1" kern="1200" dirty="0" smtClean="0"/>
            <a:t> </a:t>
          </a:r>
          <a:r>
            <a:rPr lang="en-US" sz="3100" b="1" kern="1200" dirty="0" err="1" smtClean="0"/>
            <a:t>taqsimlash</a:t>
          </a:r>
          <a:endParaRPr lang="ru-RU" sz="3100" kern="1200" dirty="0"/>
        </a:p>
      </dsp:txBody>
      <dsp:txXfrm>
        <a:off x="2070229" y="1553850"/>
        <a:ext cx="2070229" cy="3140126"/>
      </dsp:txXfrm>
    </dsp:sp>
    <dsp:sp modelId="{564DD217-48B2-4AA2-8B27-91A88489E407}">
      <dsp:nvSpPr>
        <dsp:cNvPr id="0" name=""/>
        <dsp:cNvSpPr/>
      </dsp:nvSpPr>
      <dsp:spPr>
        <a:xfrm>
          <a:off x="4140459" y="1553850"/>
          <a:ext cx="2070229" cy="3140126"/>
        </a:xfrm>
        <a:prstGeom prst="rect">
          <a:avLst/>
        </a:prstGeom>
        <a:solidFill>
          <a:srgbClr val="26FA8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err="1" smtClean="0"/>
            <a:t>O'sish</a:t>
          </a:r>
          <a:r>
            <a:rPr lang="en-US" sz="3100" b="1" kern="1200" dirty="0" smtClean="0"/>
            <a:t> </a:t>
          </a:r>
          <a:r>
            <a:rPr lang="en-US" sz="3100" b="1" kern="1200" dirty="0" err="1" smtClean="0"/>
            <a:t>va</a:t>
          </a:r>
          <a:r>
            <a:rPr lang="en-US" sz="3100" b="1" kern="1200" dirty="0" smtClean="0"/>
            <a:t> </a:t>
          </a:r>
          <a:r>
            <a:rPr lang="en-US" sz="3100" b="1" kern="1200" dirty="0" err="1" smtClean="0"/>
            <a:t>rivojlanish</a:t>
          </a:r>
          <a:endParaRPr lang="ru-RU" sz="3100" kern="1200" dirty="0"/>
        </a:p>
      </dsp:txBody>
      <dsp:txXfrm>
        <a:off x="4140459" y="1553850"/>
        <a:ext cx="2070229" cy="3140126"/>
      </dsp:txXfrm>
    </dsp:sp>
    <dsp:sp modelId="{FFA5B36A-9328-474D-8E80-1EB53986BE42}">
      <dsp:nvSpPr>
        <dsp:cNvPr id="0" name=""/>
        <dsp:cNvSpPr/>
      </dsp:nvSpPr>
      <dsp:spPr>
        <a:xfrm>
          <a:off x="6210690" y="1553850"/>
          <a:ext cx="2070229" cy="3140126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err="1" smtClean="0">
              <a:solidFill>
                <a:srgbClr val="0000CC"/>
              </a:solidFill>
            </a:rPr>
            <a:t>Barqarorlik</a:t>
          </a:r>
          <a:endParaRPr lang="ru-RU" sz="3100" kern="1200" dirty="0">
            <a:solidFill>
              <a:srgbClr val="0000CC"/>
            </a:solidFill>
          </a:endParaRPr>
        </a:p>
      </dsp:txBody>
      <dsp:txXfrm>
        <a:off x="6210690" y="1553850"/>
        <a:ext cx="2070229" cy="3140126"/>
      </dsp:txXfrm>
    </dsp:sp>
    <dsp:sp modelId="{D8FAC5E8-3EAA-4D4D-9797-290F963DC03C}">
      <dsp:nvSpPr>
        <dsp:cNvPr id="0" name=""/>
        <dsp:cNvSpPr/>
      </dsp:nvSpPr>
      <dsp:spPr>
        <a:xfrm>
          <a:off x="0" y="4811081"/>
          <a:ext cx="8280920" cy="11469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52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977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330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494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399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918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48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784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18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547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636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50C06-F491-4E76-BFCF-A4EC0978B54F}" type="datetimeFigureOut">
              <a:rPr lang="ru-RU" smtClean="0"/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FC3A-2794-4228-8ADF-BE635AC3A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477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548680"/>
            <a:ext cx="5715860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3200" b="1" dirty="0"/>
              <a:t>6-mavzu. </a:t>
            </a:r>
            <a:r>
              <a:rPr lang="en-US" sz="3200" dirty="0" err="1"/>
              <a:t>Korporativ</a:t>
            </a:r>
            <a:r>
              <a:rPr lang="en-US" sz="3200" dirty="0"/>
              <a:t> </a:t>
            </a:r>
            <a:r>
              <a:rPr lang="en-US" sz="3200" dirty="0" err="1"/>
              <a:t>strategiyalar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700808"/>
            <a:ext cx="8280920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ms-MY" sz="3200" dirty="0"/>
              <a:t>Korporativ strategiyalarning turlari </a:t>
            </a:r>
            <a:endParaRPr lang="ru-RU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ms-MY" sz="3200" dirty="0" smtClean="0"/>
              <a:t>Diversifikatsiya </a:t>
            </a:r>
            <a:r>
              <a:rPr lang="ms-MY" sz="3200" dirty="0"/>
              <a:t>va integratsiya strategiyalari </a:t>
            </a:r>
            <a:endParaRPr lang="ru-RU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ms-MY" sz="3200" dirty="0" smtClean="0"/>
              <a:t>Xalqaro </a:t>
            </a:r>
            <a:r>
              <a:rPr lang="ms-MY" sz="3200" dirty="0"/>
              <a:t>strategiyalar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59664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252771"/>
            <a:ext cx="8640960" cy="1384995"/>
          </a:xfrm>
          <a:prstGeom prst="rect">
            <a:avLst/>
          </a:prstGeom>
          <a:solidFill>
            <a:srgbClr val="26FA86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err="1"/>
              <a:t>Korporativ</a:t>
            </a:r>
            <a:r>
              <a:rPr lang="en-US" sz="2800" dirty="0"/>
              <a:t> </a:t>
            </a:r>
            <a:r>
              <a:rPr lang="en-US" sz="2800" dirty="0" err="1"/>
              <a:t>strategiya</a:t>
            </a:r>
            <a:r>
              <a:rPr lang="en-US" sz="2800" dirty="0"/>
              <a:t> —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tashkilotning</a:t>
            </a:r>
            <a:r>
              <a:rPr lang="en-US" sz="2800" dirty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maqsadlarini</a:t>
            </a:r>
            <a:r>
              <a:rPr lang="en-US" sz="2800" dirty="0"/>
              <a:t> </a:t>
            </a:r>
            <a:r>
              <a:rPr lang="en-US" sz="2800" dirty="0" err="1"/>
              <a:t>belgilovchi</a:t>
            </a:r>
            <a:r>
              <a:rPr lang="en-US" sz="2800" dirty="0"/>
              <a:t>, </a:t>
            </a:r>
            <a:r>
              <a:rPr lang="en-US" sz="2800" dirty="0" err="1"/>
              <a:t>resurslarni</a:t>
            </a:r>
            <a:r>
              <a:rPr lang="en-US" sz="2800" dirty="0"/>
              <a:t> </a:t>
            </a:r>
            <a:r>
              <a:rPr lang="en-US" sz="2800" dirty="0" err="1"/>
              <a:t>qanday</a:t>
            </a:r>
            <a:r>
              <a:rPr lang="en-US" sz="2800" dirty="0"/>
              <a:t> </a:t>
            </a:r>
            <a:r>
              <a:rPr lang="en-US" sz="2800" dirty="0" err="1"/>
              <a:t>taqsimlash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boshqarishni</a:t>
            </a:r>
            <a:r>
              <a:rPr lang="en-US" sz="2800" dirty="0"/>
              <a:t> </a:t>
            </a:r>
            <a:r>
              <a:rPr lang="en-US" sz="2800" dirty="0" err="1"/>
              <a:t>rejalashtiruvchi</a:t>
            </a:r>
            <a:r>
              <a:rPr lang="en-US" sz="2800" dirty="0"/>
              <a:t> </a:t>
            </a:r>
            <a:r>
              <a:rPr lang="en-US" sz="2800" dirty="0" err="1"/>
              <a:t>jarayon</a:t>
            </a:r>
            <a:r>
              <a:rPr lang="en-US" sz="2800" dirty="0"/>
              <a:t>.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563488"/>
            <a:ext cx="561448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ms-MY" sz="2800" dirty="0" smtClean="0"/>
              <a:t>Korporativ strategiyalarning turlari 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2119332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404664"/>
            <a:ext cx="4132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/>
              <a:t>Korporativ</a:t>
            </a:r>
            <a:r>
              <a:rPr lang="en-US" sz="2400" b="1" dirty="0"/>
              <a:t> </a:t>
            </a:r>
            <a:r>
              <a:rPr lang="en-US" sz="2400" b="1" dirty="0" err="1"/>
              <a:t>strategiyaning</a:t>
            </a:r>
            <a:r>
              <a:rPr lang="en-US" sz="2400" b="1" dirty="0"/>
              <a:t> </a:t>
            </a:r>
            <a:r>
              <a:rPr lang="en-US" sz="2400" b="1" dirty="0" err="1"/>
              <a:t>tarixi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166843"/>
            <a:ext cx="8640960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/>
              <a:t>1960-1970-yillar</a:t>
            </a:r>
            <a:r>
              <a:rPr lang="en-US" sz="2400" dirty="0"/>
              <a:t>: </a:t>
            </a:r>
            <a:r>
              <a:rPr lang="en-US" sz="2400" dirty="0" err="1"/>
              <a:t>Strategik</a:t>
            </a:r>
            <a:r>
              <a:rPr lang="en-US" sz="2400" dirty="0"/>
              <a:t> </a:t>
            </a:r>
            <a:r>
              <a:rPr lang="en-US" sz="2400" dirty="0" err="1"/>
              <a:t>rejalashtirish</a:t>
            </a:r>
            <a:r>
              <a:rPr lang="en-US" sz="2400" dirty="0"/>
              <a:t> </a:t>
            </a:r>
            <a:r>
              <a:rPr lang="en-US" sz="2400" dirty="0" err="1"/>
              <a:t>jarayonining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asoslari</a:t>
            </a:r>
            <a:r>
              <a:rPr lang="en-US" sz="2400" dirty="0"/>
              <a:t> </a:t>
            </a:r>
            <a:r>
              <a:rPr lang="en-US" sz="2400" dirty="0" err="1"/>
              <a:t>shakllandi</a:t>
            </a:r>
            <a:r>
              <a:rPr lang="en-US" sz="2400" dirty="0"/>
              <a:t>. Peter </a:t>
            </a:r>
            <a:r>
              <a:rPr lang="en-US" sz="2400" dirty="0" err="1"/>
              <a:t>Drucker</a:t>
            </a:r>
            <a:r>
              <a:rPr lang="en-US" sz="2400" dirty="0"/>
              <a:t>, Igor </a:t>
            </a:r>
            <a:r>
              <a:rPr lang="en-US" sz="2400" dirty="0" err="1"/>
              <a:t>Ansoff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olimlar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tadqiqotlari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korporativ</a:t>
            </a:r>
            <a:r>
              <a:rPr lang="en-US" sz="2400" dirty="0"/>
              <a:t> </a:t>
            </a:r>
            <a:r>
              <a:rPr lang="en-US" sz="2400" dirty="0" err="1"/>
              <a:t>strategiyaning</a:t>
            </a:r>
            <a:r>
              <a:rPr lang="en-US" sz="2400" dirty="0"/>
              <a:t> </a:t>
            </a:r>
            <a:r>
              <a:rPr lang="en-US" sz="2400" dirty="0" err="1"/>
              <a:t>nazariy</a:t>
            </a:r>
            <a:r>
              <a:rPr lang="en-US" sz="2400" dirty="0"/>
              <a:t> </a:t>
            </a:r>
            <a:r>
              <a:rPr lang="en-US" sz="2400" dirty="0" err="1"/>
              <a:t>asoslarini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chiqdilar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7354" y="4293096"/>
            <a:ext cx="8568952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>
                <a:solidFill>
                  <a:prstClr val="black"/>
                </a:solidFill>
              </a:rPr>
              <a:t>1990-yillar</a:t>
            </a:r>
            <a:r>
              <a:rPr lang="en-US" sz="2400" dirty="0">
                <a:solidFill>
                  <a:prstClr val="black"/>
                </a:solidFill>
              </a:rPr>
              <a:t>: </a:t>
            </a:r>
            <a:r>
              <a:rPr lang="en-US" sz="2400" dirty="0" err="1">
                <a:solidFill>
                  <a:prstClr val="black"/>
                </a:solidFill>
              </a:rPr>
              <a:t>Globalizatsiya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va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texnologik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rivojlanish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korporativ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strategiyalarga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yangi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yondashuvlarni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talab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qila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boshladi</a:t>
            </a:r>
            <a:r>
              <a:rPr lang="en-US" sz="2400" dirty="0">
                <a:solidFill>
                  <a:prstClr val="black"/>
                </a:solidFill>
              </a:rPr>
              <a:t>. </a:t>
            </a:r>
            <a:r>
              <a:rPr lang="en-US" sz="2400" dirty="0" err="1">
                <a:solidFill>
                  <a:prstClr val="black"/>
                </a:solidFill>
              </a:rPr>
              <a:t>Strategiya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tushunchasi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kengayib</a:t>
            </a:r>
            <a:r>
              <a:rPr lang="en-US" sz="2400" dirty="0">
                <a:solidFill>
                  <a:prstClr val="black"/>
                </a:solidFill>
              </a:rPr>
              <a:t>, </a:t>
            </a:r>
            <a:r>
              <a:rPr lang="en-US" sz="2400" dirty="0" err="1">
                <a:solidFill>
                  <a:prstClr val="black"/>
                </a:solidFill>
              </a:rPr>
              <a:t>tashkilotlar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uchun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o'zgaruvchan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sharoitlarga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moslashishga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yordam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beruvchi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yangi</a:t>
            </a:r>
            <a:r>
              <a:rPr lang="en-US" sz="2400" dirty="0">
                <a:solidFill>
                  <a:prstClr val="black"/>
                </a:solidFill>
              </a:rPr>
              <a:t> model </a:t>
            </a:r>
            <a:r>
              <a:rPr lang="en-US" sz="2400" dirty="0" err="1">
                <a:solidFill>
                  <a:prstClr val="black"/>
                </a:solidFill>
              </a:rPr>
              <a:t>va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konsepsiyalar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yaratildi</a:t>
            </a:r>
            <a:r>
              <a:rPr lang="en-US" sz="2400" dirty="0">
                <a:solidFill>
                  <a:prstClr val="black"/>
                </a:solidFill>
              </a:rPr>
              <a:t>.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3975" y="2991397"/>
            <a:ext cx="8655126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>
                <a:solidFill>
                  <a:prstClr val="black"/>
                </a:solidFill>
              </a:rPr>
              <a:t>1980-yillar</a:t>
            </a:r>
            <a:r>
              <a:rPr lang="en-US" sz="2400" dirty="0">
                <a:solidFill>
                  <a:prstClr val="black"/>
                </a:solidFill>
              </a:rPr>
              <a:t>: </a:t>
            </a:r>
            <a:r>
              <a:rPr lang="en-US" sz="2400" dirty="0" err="1">
                <a:solidFill>
                  <a:prstClr val="black"/>
                </a:solidFill>
              </a:rPr>
              <a:t>Raqobat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strategiyalari</a:t>
            </a:r>
            <a:r>
              <a:rPr lang="en-US" sz="2400" dirty="0">
                <a:solidFill>
                  <a:prstClr val="black"/>
                </a:solidFill>
              </a:rPr>
              <a:t>, </a:t>
            </a:r>
            <a:r>
              <a:rPr lang="en-US" sz="2400" dirty="0" err="1">
                <a:solidFill>
                  <a:prstClr val="black"/>
                </a:solidFill>
              </a:rPr>
              <a:t>bozorning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o'zgaruvchan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sharoitlariga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moslashish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va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innovatsiyalarni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joriy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etishning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ahamiyati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ko'tarildi</a:t>
            </a:r>
            <a:r>
              <a:rPr lang="en-US" sz="2400" dirty="0">
                <a:solidFill>
                  <a:prstClr val="black"/>
                </a:solidFill>
              </a:rPr>
              <a:t>.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53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36912"/>
            <a:ext cx="1997968" cy="15696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err="1"/>
              <a:t>Korporativ</a:t>
            </a:r>
            <a:r>
              <a:rPr lang="en-US" sz="2400" dirty="0"/>
              <a:t> </a:t>
            </a:r>
            <a:endParaRPr lang="en-US" sz="2400" dirty="0" smtClean="0"/>
          </a:p>
          <a:p>
            <a:pPr algn="ctr"/>
            <a:r>
              <a:rPr lang="en-US" sz="2400" dirty="0" err="1" smtClean="0"/>
              <a:t>strategiyaning</a:t>
            </a:r>
            <a:r>
              <a:rPr lang="en-US" sz="2400" dirty="0" smtClean="0"/>
              <a:t> </a:t>
            </a:r>
          </a:p>
          <a:p>
            <a:pPr algn="ctr"/>
            <a:r>
              <a:rPr lang="en-US" sz="2400" dirty="0" err="1" smtClean="0"/>
              <a:t>shakllanishi</a:t>
            </a:r>
            <a:r>
              <a:rPr lang="en-US" sz="2400" dirty="0" smtClean="0"/>
              <a:t> </a:t>
            </a:r>
          </a:p>
          <a:p>
            <a:pPr algn="ctr"/>
            <a:r>
              <a:rPr lang="en-US" sz="2400" dirty="0" err="1" smtClean="0"/>
              <a:t>bosqichlari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908720"/>
            <a:ext cx="275857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1. </a:t>
            </a:r>
            <a:r>
              <a:rPr lang="ru-RU" sz="2400" b="1" dirty="0" err="1" smtClean="0"/>
              <a:t>Tahlil</a:t>
            </a:r>
            <a:r>
              <a:rPr lang="ru-RU" sz="2400" b="1" dirty="0" smtClean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baholash</a:t>
            </a:r>
            <a:endParaRPr lang="ru-RU" sz="2400" dirty="0"/>
          </a:p>
        </p:txBody>
      </p:sp>
      <p:cxnSp>
        <p:nvCxnSpPr>
          <p:cNvPr id="5" name="Прямая со стрелкой 4"/>
          <p:cNvCxnSpPr>
            <a:stCxn id="2" idx="3"/>
          </p:cNvCxnSpPr>
          <p:nvPr/>
        </p:nvCxnSpPr>
        <p:spPr>
          <a:xfrm flipV="1">
            <a:off x="2465512" y="1370385"/>
            <a:ext cx="738336" cy="20513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4343230" y="1919486"/>
            <a:ext cx="3238387" cy="461665"/>
          </a:xfrm>
          <a:prstGeom prst="rect">
            <a:avLst/>
          </a:prstGeom>
          <a:solidFill>
            <a:srgbClr val="26FA86"/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2. </a:t>
            </a:r>
            <a:r>
              <a:rPr lang="ru-RU" sz="2400" b="1" dirty="0" err="1" smtClean="0"/>
              <a:t>Maqsadlarni</a:t>
            </a:r>
            <a:r>
              <a:rPr lang="ru-RU" sz="2400" b="1" dirty="0" smtClean="0"/>
              <a:t> </a:t>
            </a:r>
            <a:r>
              <a:rPr lang="ru-RU" sz="2400" b="1" dirty="0" err="1"/>
              <a:t>aniqlash</a:t>
            </a:r>
            <a:endParaRPr lang="ru-RU" sz="2400" dirty="0"/>
          </a:p>
        </p:txBody>
      </p:sp>
      <p:cxnSp>
        <p:nvCxnSpPr>
          <p:cNvPr id="8" name="Прямая со стрелкой 7"/>
          <p:cNvCxnSpPr>
            <a:stCxn id="2" idx="3"/>
            <a:endCxn id="6" idx="1"/>
          </p:cNvCxnSpPr>
          <p:nvPr/>
        </p:nvCxnSpPr>
        <p:spPr>
          <a:xfrm flipV="1">
            <a:off x="2465512" y="2150319"/>
            <a:ext cx="1877718" cy="12714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4214046" y="3464681"/>
            <a:ext cx="356174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3. </a:t>
            </a:r>
            <a:r>
              <a:rPr lang="ru-RU" sz="2400" b="1" dirty="0" err="1" smtClean="0"/>
              <a:t>Strategiya</a:t>
            </a:r>
            <a:r>
              <a:rPr lang="ru-RU" sz="2400" b="1" dirty="0" smtClean="0"/>
              <a:t> </a:t>
            </a:r>
            <a:r>
              <a:rPr lang="ru-RU" sz="2400" b="1" dirty="0" err="1"/>
              <a:t>ishlab</a:t>
            </a:r>
            <a:r>
              <a:rPr lang="ru-RU" sz="2400" b="1" dirty="0"/>
              <a:t> </a:t>
            </a:r>
            <a:r>
              <a:rPr lang="ru-RU" sz="2400" b="1" dirty="0" err="1"/>
              <a:t>chiqish</a:t>
            </a:r>
            <a:endParaRPr lang="ru-RU" sz="2400" dirty="0"/>
          </a:p>
        </p:txBody>
      </p:sp>
      <p:cxnSp>
        <p:nvCxnSpPr>
          <p:cNvPr id="11" name="Прямая со стрелкой 10"/>
          <p:cNvCxnSpPr>
            <a:stCxn id="2" idx="3"/>
            <a:endCxn id="9" idx="1"/>
          </p:cNvCxnSpPr>
          <p:nvPr/>
        </p:nvCxnSpPr>
        <p:spPr>
          <a:xfrm>
            <a:off x="2465512" y="3421742"/>
            <a:ext cx="1748534" cy="2737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206507" y="4831235"/>
            <a:ext cx="251819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4. </a:t>
            </a:r>
            <a:r>
              <a:rPr lang="ru-RU" sz="2400" b="1" dirty="0" err="1" smtClean="0"/>
              <a:t>Amalga</a:t>
            </a:r>
            <a:r>
              <a:rPr lang="ru-RU" sz="2400" b="1" dirty="0" smtClean="0"/>
              <a:t> </a:t>
            </a:r>
            <a:r>
              <a:rPr lang="ru-RU" sz="2400" b="1" dirty="0" err="1"/>
              <a:t>oshirish</a:t>
            </a:r>
            <a:endParaRPr lang="ru-RU" sz="2400" dirty="0"/>
          </a:p>
        </p:txBody>
      </p:sp>
      <p:cxnSp>
        <p:nvCxnSpPr>
          <p:cNvPr id="17" name="Прямая со стрелкой 16"/>
          <p:cNvCxnSpPr>
            <a:stCxn id="2" idx="3"/>
            <a:endCxn id="15" idx="1"/>
          </p:cNvCxnSpPr>
          <p:nvPr/>
        </p:nvCxnSpPr>
        <p:spPr>
          <a:xfrm>
            <a:off x="2465512" y="3421742"/>
            <a:ext cx="1740995" cy="16403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119466" y="5733256"/>
            <a:ext cx="277499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sz="2400" b="1" dirty="0" err="1"/>
              <a:t>Nazorat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baholash</a:t>
            </a:r>
            <a:endParaRPr lang="ru-RU" sz="2400" dirty="0"/>
          </a:p>
        </p:txBody>
      </p:sp>
      <p:cxnSp>
        <p:nvCxnSpPr>
          <p:cNvPr id="20" name="Прямая со стрелкой 19"/>
          <p:cNvCxnSpPr>
            <a:stCxn id="2" idx="3"/>
            <a:endCxn id="18" idx="1"/>
          </p:cNvCxnSpPr>
          <p:nvPr/>
        </p:nvCxnSpPr>
        <p:spPr>
          <a:xfrm>
            <a:off x="2465512" y="3421742"/>
            <a:ext cx="653954" cy="25423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0712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809179771"/>
              </p:ext>
            </p:extLst>
          </p:nvPr>
        </p:nvGraphicFramePr>
        <p:xfrm>
          <a:off x="395536" y="476672"/>
          <a:ext cx="8280920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49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59078"/>
            <a:ext cx="5164619" cy="523220"/>
          </a:xfrm>
          <a:prstGeom prst="rect">
            <a:avLst/>
          </a:prstGeom>
          <a:solidFill>
            <a:srgbClr val="26FA86"/>
          </a:solidFill>
        </p:spPr>
        <p:txBody>
          <a:bodyPr wrap="none">
            <a:spAutoFit/>
          </a:bodyPr>
          <a:lstStyle/>
          <a:p>
            <a:r>
              <a:rPr lang="en-US" sz="2800" b="1" dirty="0" err="1"/>
              <a:t>Korporativ</a:t>
            </a:r>
            <a:r>
              <a:rPr lang="en-US" sz="2800" b="1" dirty="0"/>
              <a:t> </a:t>
            </a:r>
            <a:r>
              <a:rPr lang="en-US" sz="2800" b="1" dirty="0" err="1"/>
              <a:t>strategiyaning</a:t>
            </a:r>
            <a:r>
              <a:rPr lang="en-US" sz="2800" b="1" dirty="0"/>
              <a:t> </a:t>
            </a:r>
            <a:r>
              <a:rPr lang="en-US" sz="2800" b="1" dirty="0" err="1"/>
              <a:t>kelajagi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8075" y="3443838"/>
            <a:ext cx="2568139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 err="1"/>
              <a:t>Raqamli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Transformatsiya</a:t>
            </a:r>
            <a:endParaRPr lang="en-US" sz="2800" b="1" dirty="0" smtClean="0"/>
          </a:p>
          <a:p>
            <a:pPr algn="ctr"/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3442876"/>
            <a:ext cx="2232248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dirty="0" err="1"/>
              <a:t>Barqarorlik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/>
              <a:t>ijtimoiy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r>
              <a:rPr lang="en-US" sz="2800" b="1" dirty="0" err="1" smtClean="0"/>
              <a:t>mas'uliyat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430160"/>
            <a:ext cx="2376264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endParaRPr lang="en-US" sz="2800" b="1" dirty="0" smtClean="0"/>
          </a:p>
          <a:p>
            <a:r>
              <a:rPr lang="en-US" sz="2800" b="1" dirty="0" err="1" smtClean="0"/>
              <a:t>Globalizatsiya</a:t>
            </a:r>
            <a:endParaRPr lang="en-US" sz="2800" b="1" dirty="0" smtClean="0"/>
          </a:p>
          <a:p>
            <a:endParaRPr lang="ru-RU" sz="2800" dirty="0"/>
          </a:p>
        </p:txBody>
      </p:sp>
      <p:cxnSp>
        <p:nvCxnSpPr>
          <p:cNvPr id="8" name="Прямая со стрелкой 7"/>
          <p:cNvCxnSpPr>
            <a:stCxn id="2" idx="2"/>
            <a:endCxn id="4" idx="0"/>
          </p:cNvCxnSpPr>
          <p:nvPr/>
        </p:nvCxnSpPr>
        <p:spPr>
          <a:xfrm flipH="1">
            <a:off x="1682145" y="882298"/>
            <a:ext cx="2951885" cy="25615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2" idx="2"/>
            <a:endCxn id="5" idx="0"/>
          </p:cNvCxnSpPr>
          <p:nvPr/>
        </p:nvCxnSpPr>
        <p:spPr>
          <a:xfrm flipH="1">
            <a:off x="4608004" y="882298"/>
            <a:ext cx="26026" cy="25605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  <a:endCxn id="6" idx="0"/>
          </p:cNvCxnSpPr>
          <p:nvPr/>
        </p:nvCxnSpPr>
        <p:spPr>
          <a:xfrm>
            <a:off x="4634030" y="882298"/>
            <a:ext cx="2566262" cy="25478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339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404664"/>
            <a:ext cx="3126562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ru-RU" sz="2000" b="1" dirty="0" err="1"/>
              <a:t>Korporativ</a:t>
            </a:r>
            <a:r>
              <a:rPr lang="ru-RU" sz="2000" b="1" dirty="0"/>
              <a:t> </a:t>
            </a:r>
            <a:r>
              <a:rPr lang="ru-RU" sz="2000" b="1" dirty="0" err="1"/>
              <a:t>strategiya</a:t>
            </a:r>
            <a:r>
              <a:rPr lang="ru-RU" sz="2000" b="1" dirty="0"/>
              <a:t> </a:t>
            </a:r>
            <a:r>
              <a:rPr lang="ru-RU" sz="2000" b="1" dirty="0" err="1"/>
              <a:t>turlari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619881"/>
            <a:ext cx="1569340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/>
              <a:t>1. </a:t>
            </a:r>
            <a:r>
              <a:rPr lang="ru-RU" sz="2000" b="1" dirty="0" err="1" smtClean="0"/>
              <a:t>O'sish</a:t>
            </a:r>
            <a:r>
              <a:rPr lang="ru-RU" sz="2000" b="1" dirty="0" smtClean="0"/>
              <a:t> </a:t>
            </a:r>
            <a:endParaRPr lang="en-US" sz="2000" b="1" dirty="0" smtClean="0"/>
          </a:p>
          <a:p>
            <a:pPr algn="ctr"/>
            <a:r>
              <a:rPr lang="ru-RU" sz="2000" b="1" dirty="0" err="1" smtClean="0"/>
              <a:t>strategiyalari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2721114"/>
            <a:ext cx="1800200" cy="707886"/>
          </a:xfrm>
          <a:prstGeom prst="rect">
            <a:avLst/>
          </a:prstGeom>
          <a:solidFill>
            <a:srgbClr val="26FA86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/>
              <a:t>2.</a:t>
            </a:r>
            <a:r>
              <a:rPr lang="ru-RU" sz="2000" b="1" dirty="0" err="1" smtClean="0"/>
              <a:t>Stabil</a:t>
            </a:r>
            <a:r>
              <a:rPr lang="ru-RU" sz="2000" b="1" dirty="0" smtClean="0"/>
              <a:t> </a:t>
            </a:r>
            <a:endParaRPr lang="en-US" sz="2000" b="1" dirty="0" smtClean="0"/>
          </a:p>
          <a:p>
            <a:pPr algn="ctr"/>
            <a:r>
              <a:rPr lang="ru-RU" sz="2000" b="1" dirty="0" err="1" smtClean="0"/>
              <a:t>strategiyalar</a:t>
            </a:r>
            <a:endParaRPr lang="ru-RU" sz="2000" dirty="0"/>
          </a:p>
        </p:txBody>
      </p:sp>
      <p:cxnSp>
        <p:nvCxnSpPr>
          <p:cNvPr id="6" name="Прямая со стрелкой 5"/>
          <p:cNvCxnSpPr>
            <a:stCxn id="2" idx="2"/>
            <a:endCxn id="3" idx="0"/>
          </p:cNvCxnSpPr>
          <p:nvPr/>
        </p:nvCxnSpPr>
        <p:spPr>
          <a:xfrm flipH="1">
            <a:off x="892174" y="804774"/>
            <a:ext cx="3370899" cy="8151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2" idx="2"/>
            <a:endCxn id="4" idx="0"/>
          </p:cNvCxnSpPr>
          <p:nvPr/>
        </p:nvCxnSpPr>
        <p:spPr>
          <a:xfrm flipH="1">
            <a:off x="2159732" y="804774"/>
            <a:ext cx="2103341" cy="19163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3275856" y="1834952"/>
            <a:ext cx="172976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/>
              <a:t>3. </a:t>
            </a:r>
            <a:r>
              <a:rPr lang="en-US" sz="2000" b="1" dirty="0" err="1" smtClean="0"/>
              <a:t>Tugash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 </a:t>
            </a:r>
            <a:r>
              <a:rPr lang="en-US" sz="2000" b="1" dirty="0" err="1"/>
              <a:t>strategiyalari</a:t>
            </a:r>
            <a:endParaRPr lang="ru-RU" sz="2000" dirty="0"/>
          </a:p>
        </p:txBody>
      </p:sp>
      <p:cxnSp>
        <p:nvCxnSpPr>
          <p:cNvPr id="12" name="Прямая со стрелкой 11"/>
          <p:cNvCxnSpPr>
            <a:stCxn id="2" idx="2"/>
            <a:endCxn id="9" idx="0"/>
          </p:cNvCxnSpPr>
          <p:nvPr/>
        </p:nvCxnSpPr>
        <p:spPr>
          <a:xfrm flipH="1">
            <a:off x="4140737" y="804774"/>
            <a:ext cx="122336" cy="10301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5073669" y="2718417"/>
            <a:ext cx="1856086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US" sz="2000" b="1" dirty="0" err="1"/>
              <a:t>Diversifikatsiya</a:t>
            </a:r>
            <a:r>
              <a:rPr lang="en-US" sz="2000" b="1" dirty="0"/>
              <a:t> </a:t>
            </a:r>
            <a:endParaRPr lang="en-US" sz="2000" b="1" dirty="0" smtClean="0"/>
          </a:p>
          <a:p>
            <a:r>
              <a:rPr lang="en-US" sz="2000" b="1" dirty="0" err="1" smtClean="0"/>
              <a:t>strategiyalari</a:t>
            </a:r>
            <a:endParaRPr lang="ru-RU" sz="2000" dirty="0"/>
          </a:p>
        </p:txBody>
      </p:sp>
      <p:cxnSp>
        <p:nvCxnSpPr>
          <p:cNvPr id="15" name="Прямая со стрелкой 14"/>
          <p:cNvCxnSpPr>
            <a:stCxn id="2" idx="2"/>
            <a:endCxn id="13" idx="0"/>
          </p:cNvCxnSpPr>
          <p:nvPr/>
        </p:nvCxnSpPr>
        <p:spPr>
          <a:xfrm>
            <a:off x="4263073" y="804774"/>
            <a:ext cx="1738639" cy="19136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6876256" y="1793721"/>
            <a:ext cx="172819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Raqobat</a:t>
            </a:r>
            <a:r>
              <a:rPr lang="en-US" b="1" dirty="0"/>
              <a:t> </a:t>
            </a:r>
            <a:endParaRPr lang="en-US" b="1" dirty="0" smtClean="0"/>
          </a:p>
          <a:p>
            <a:pPr algn="ctr"/>
            <a:r>
              <a:rPr lang="en-US" b="1" dirty="0" err="1" smtClean="0"/>
              <a:t>strategiyalari</a:t>
            </a:r>
            <a:endParaRPr lang="ru-RU" dirty="0"/>
          </a:p>
        </p:txBody>
      </p:sp>
      <p:cxnSp>
        <p:nvCxnSpPr>
          <p:cNvPr id="26" name="Прямая со стрелкой 25"/>
          <p:cNvCxnSpPr>
            <a:stCxn id="2" idx="2"/>
            <a:endCxn id="20" idx="0"/>
          </p:cNvCxnSpPr>
          <p:nvPr/>
        </p:nvCxnSpPr>
        <p:spPr>
          <a:xfrm>
            <a:off x="4263073" y="804774"/>
            <a:ext cx="3477279" cy="9889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32245" y="3789040"/>
            <a:ext cx="17314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tashkilotning</a:t>
            </a:r>
            <a:r>
              <a:rPr lang="ru-RU" dirty="0"/>
              <a:t> </a:t>
            </a:r>
            <a:r>
              <a:rPr lang="ru-RU" dirty="0" err="1"/>
              <a:t>ichki</a:t>
            </a:r>
            <a:r>
              <a:rPr lang="ru-RU" dirty="0"/>
              <a:t> </a:t>
            </a:r>
            <a:r>
              <a:rPr lang="ru-RU" dirty="0" err="1"/>
              <a:t>resurslari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imkoniyatlarini</a:t>
            </a:r>
            <a:r>
              <a:rPr lang="ru-RU" dirty="0"/>
              <a:t> </a:t>
            </a:r>
            <a:r>
              <a:rPr lang="ru-RU" dirty="0" err="1"/>
              <a:t>ishlatish</a:t>
            </a:r>
            <a:r>
              <a:rPr lang="ru-RU" dirty="0"/>
              <a:t> </a:t>
            </a:r>
            <a:r>
              <a:rPr lang="ru-RU" dirty="0" err="1"/>
              <a:t>orqali</a:t>
            </a:r>
            <a:r>
              <a:rPr lang="ru-RU" dirty="0"/>
              <a:t> </a:t>
            </a:r>
            <a:r>
              <a:rPr lang="ru-RU" dirty="0" err="1"/>
              <a:t>o'sishni</a:t>
            </a:r>
            <a:r>
              <a:rPr lang="ru-RU" dirty="0"/>
              <a:t> </a:t>
            </a:r>
            <a:r>
              <a:rPr lang="ru-RU" dirty="0" err="1"/>
              <a:t>ta'minlash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1790099" y="3861048"/>
            <a:ext cx="15750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mahsulotlari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yondashuvlar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3380393" y="3856980"/>
            <a:ext cx="16932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tugatish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qisqarish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boshqarish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5180299" y="3861048"/>
            <a:ext cx="17438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sohalarga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risklarni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strategiyalar</a:t>
            </a:r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7092280" y="3862662"/>
            <a:ext cx="18356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raqobatbardoshligini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strategiyalar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5348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0590" y="389855"/>
            <a:ext cx="608762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/>
              <a:t>2. </a:t>
            </a:r>
            <a:r>
              <a:rPr lang="ru-RU" sz="2400" b="1" dirty="0" err="1" smtClean="0"/>
              <a:t>Diversifikatsiya</a:t>
            </a:r>
            <a:r>
              <a:rPr lang="ru-RU" sz="2400" b="1" dirty="0" smtClean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integratsiya</a:t>
            </a:r>
            <a:r>
              <a:rPr lang="ru-RU" sz="2400" b="1" dirty="0"/>
              <a:t> </a:t>
            </a:r>
            <a:r>
              <a:rPr lang="ru-RU" sz="2400" b="1" dirty="0" err="1"/>
              <a:t>strategiyalari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1031" y="2636912"/>
            <a:ext cx="8424936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/>
              <a:t>— </a:t>
            </a:r>
            <a:r>
              <a:rPr lang="ru-RU" sz="3200" dirty="0" err="1"/>
              <a:t>bu</a:t>
            </a:r>
            <a:r>
              <a:rPr lang="ru-RU" sz="3200" dirty="0"/>
              <a:t> </a:t>
            </a:r>
            <a:r>
              <a:rPr lang="ru-RU" sz="3200" dirty="0" err="1"/>
              <a:t>tashkilotning</a:t>
            </a:r>
            <a:r>
              <a:rPr lang="ru-RU" sz="3200" dirty="0"/>
              <a:t> </a:t>
            </a:r>
            <a:r>
              <a:rPr lang="ru-RU" sz="3200" dirty="0" err="1"/>
              <a:t>faoliyatini</a:t>
            </a:r>
            <a:r>
              <a:rPr lang="ru-RU" sz="3200" dirty="0"/>
              <a:t> </a:t>
            </a:r>
            <a:r>
              <a:rPr lang="ru-RU" sz="3200" dirty="0" err="1"/>
              <a:t>kengaytirish</a:t>
            </a:r>
            <a:r>
              <a:rPr lang="ru-RU" sz="3200" dirty="0"/>
              <a:t>, </a:t>
            </a:r>
            <a:r>
              <a:rPr lang="ru-RU" sz="3200" dirty="0" err="1"/>
              <a:t>yangi</a:t>
            </a:r>
            <a:r>
              <a:rPr lang="ru-RU" sz="3200" dirty="0"/>
              <a:t> </a:t>
            </a:r>
            <a:r>
              <a:rPr lang="ru-RU" sz="3200" dirty="0" err="1"/>
              <a:t>sohalarga</a:t>
            </a:r>
            <a:r>
              <a:rPr lang="ru-RU" sz="3200" dirty="0"/>
              <a:t> </a:t>
            </a:r>
            <a:r>
              <a:rPr lang="ru-RU" sz="3200" dirty="0" err="1"/>
              <a:t>kirish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dirty="0" err="1"/>
              <a:t>risklarni</a:t>
            </a:r>
            <a:r>
              <a:rPr lang="ru-RU" sz="3200" dirty="0"/>
              <a:t> </a:t>
            </a:r>
            <a:r>
              <a:rPr lang="ru-RU" sz="3200" dirty="0" err="1"/>
              <a:t>kamaytirish</a:t>
            </a:r>
            <a:r>
              <a:rPr lang="ru-RU" sz="3200" dirty="0"/>
              <a:t> </a:t>
            </a:r>
            <a:r>
              <a:rPr lang="ru-RU" sz="3200" dirty="0" err="1"/>
              <a:t>maqsadida</a:t>
            </a:r>
            <a:r>
              <a:rPr lang="ru-RU" sz="3200" dirty="0"/>
              <a:t> </a:t>
            </a:r>
            <a:r>
              <a:rPr lang="ru-RU" sz="3200" dirty="0" err="1"/>
              <a:t>ishlab</a:t>
            </a:r>
            <a:r>
              <a:rPr lang="ru-RU" sz="3200" dirty="0"/>
              <a:t> </a:t>
            </a:r>
            <a:r>
              <a:rPr lang="ru-RU" sz="3200" dirty="0" err="1"/>
              <a:t>chiqilgan</a:t>
            </a:r>
            <a:r>
              <a:rPr lang="ru-RU" sz="3200" dirty="0"/>
              <a:t> </a:t>
            </a:r>
            <a:r>
              <a:rPr lang="ru-RU" sz="3200" dirty="0" err="1"/>
              <a:t>strategiyalardir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9356" y="1629377"/>
            <a:ext cx="5218748" cy="584775"/>
          </a:xfrm>
          <a:prstGeom prst="rect">
            <a:avLst/>
          </a:prstGeom>
          <a:solidFill>
            <a:srgbClr val="26FA86"/>
          </a:solidFill>
        </p:spPr>
        <p:txBody>
          <a:bodyPr wrap="square">
            <a:spAutoFit/>
          </a:bodyPr>
          <a:lstStyle/>
          <a:p>
            <a:r>
              <a:rPr lang="ru-RU" sz="3200" dirty="0" err="1">
                <a:solidFill>
                  <a:prstClr val="black"/>
                </a:solidFill>
              </a:rPr>
              <a:t>Diversifikatsiya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strategiyalari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561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548680"/>
            <a:ext cx="3384376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 err="1" smtClean="0"/>
              <a:t>Diversifikatsiya</a:t>
            </a:r>
            <a:r>
              <a:rPr lang="en-US" sz="2800" dirty="0" smtClean="0"/>
              <a:t> </a:t>
            </a:r>
            <a:r>
              <a:rPr lang="en-US" sz="2800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556792"/>
            <a:ext cx="241123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/>
              <a:t>Taqsimlangan</a:t>
            </a:r>
            <a:r>
              <a:rPr lang="ru-RU" sz="2800" b="1" dirty="0"/>
              <a:t> </a:t>
            </a:r>
            <a:endParaRPr lang="en-US" sz="2800" b="1" dirty="0" smtClean="0"/>
          </a:p>
          <a:p>
            <a:r>
              <a:rPr lang="ru-RU" sz="2800" b="1" dirty="0" err="1" smtClean="0"/>
              <a:t>diversifikatsiya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9599" y="1561501"/>
            <a:ext cx="364074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err="1"/>
              <a:t>Bitta</a:t>
            </a:r>
            <a:r>
              <a:rPr lang="ru-RU" sz="2800" b="1" dirty="0"/>
              <a:t> </a:t>
            </a:r>
            <a:r>
              <a:rPr lang="ru-RU" sz="2800" b="1" dirty="0" err="1"/>
              <a:t>sanoat</a:t>
            </a:r>
            <a:r>
              <a:rPr lang="ru-RU" sz="2800" b="1" dirty="0"/>
              <a:t> </a:t>
            </a:r>
            <a:endParaRPr lang="en-US" sz="2800" b="1" dirty="0" smtClean="0"/>
          </a:p>
          <a:p>
            <a:pPr algn="ctr"/>
            <a:r>
              <a:rPr lang="ru-RU" sz="2800" b="1" dirty="0" err="1" smtClean="0"/>
              <a:t>ichidagi</a:t>
            </a:r>
            <a:r>
              <a:rPr lang="ru-RU" sz="2800" b="1" dirty="0" smtClean="0"/>
              <a:t> </a:t>
            </a:r>
            <a:r>
              <a:rPr lang="ru-RU" sz="2800" b="1" dirty="0" err="1"/>
              <a:t>diversifikatsiya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82387" y="3429000"/>
            <a:ext cx="22135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tashkilotning</a:t>
            </a:r>
            <a:r>
              <a:rPr lang="ru-RU" dirty="0"/>
              <a:t> </a:t>
            </a:r>
            <a:r>
              <a:rPr lang="ru-RU" dirty="0" err="1"/>
              <a:t>o'z</a:t>
            </a:r>
            <a:r>
              <a:rPr lang="ru-RU" dirty="0"/>
              <a:t> </a:t>
            </a:r>
            <a:r>
              <a:rPr lang="ru-RU" dirty="0" err="1"/>
              <a:t>faoliyatini</a:t>
            </a:r>
            <a:r>
              <a:rPr lang="ru-RU" dirty="0"/>
              <a:t> </a:t>
            </a:r>
            <a:r>
              <a:rPr lang="ru-RU" dirty="0" err="1"/>
              <a:t>turli</a:t>
            </a:r>
            <a:r>
              <a:rPr lang="ru-RU" dirty="0"/>
              <a:t> </a:t>
            </a:r>
            <a:r>
              <a:rPr lang="ru-RU" dirty="0" err="1"/>
              <a:t>sohalarga</a:t>
            </a:r>
            <a:r>
              <a:rPr lang="ru-RU" dirty="0"/>
              <a:t> </a:t>
            </a:r>
            <a:r>
              <a:rPr lang="ru-RU" dirty="0" err="1"/>
              <a:t>kengaytirishi</a:t>
            </a:r>
            <a:r>
              <a:rPr lang="ru-RU" dirty="0"/>
              <a:t> </a:t>
            </a:r>
            <a:r>
              <a:rPr lang="ru-RU" dirty="0" err="1"/>
              <a:t>orqali</a:t>
            </a:r>
            <a:r>
              <a:rPr lang="ru-RU" dirty="0"/>
              <a:t> </a:t>
            </a:r>
            <a:r>
              <a:rPr lang="ru-RU" dirty="0" err="1"/>
              <a:t>risklarni</a:t>
            </a:r>
            <a:r>
              <a:rPr lang="ru-RU" dirty="0"/>
              <a:t> </a:t>
            </a:r>
            <a:r>
              <a:rPr lang="ru-RU" dirty="0" err="1"/>
              <a:t>kamaytirishdir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92080" y="3573016"/>
            <a:ext cx="26820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tashkilotning</a:t>
            </a:r>
            <a:r>
              <a:rPr lang="ru-RU" dirty="0"/>
              <a:t> </a:t>
            </a:r>
            <a:r>
              <a:rPr lang="ru-RU" dirty="0" err="1"/>
              <a:t>mavjud</a:t>
            </a:r>
            <a:r>
              <a:rPr lang="ru-RU" dirty="0"/>
              <a:t> </a:t>
            </a:r>
            <a:r>
              <a:rPr lang="ru-RU" dirty="0" err="1"/>
              <a:t>mahsulotlarini</a:t>
            </a:r>
            <a:r>
              <a:rPr lang="ru-RU" dirty="0"/>
              <a:t> </a:t>
            </a:r>
            <a:r>
              <a:rPr lang="ru-RU" dirty="0" err="1"/>
              <a:t>diversifikatsiyalash</a:t>
            </a:r>
            <a:r>
              <a:rPr lang="ru-RU" dirty="0"/>
              <a:t> </a:t>
            </a:r>
            <a:r>
              <a:rPr lang="ru-RU" dirty="0" err="1"/>
              <a:t>orqali</a:t>
            </a:r>
            <a:r>
              <a:rPr lang="ru-RU" dirty="0"/>
              <a:t> </a:t>
            </a:r>
            <a:r>
              <a:rPr lang="ru-RU" dirty="0" err="1"/>
              <a:t>raqobatbardoshlikni</a:t>
            </a:r>
            <a:r>
              <a:rPr lang="ru-RU" dirty="0"/>
              <a:t> </a:t>
            </a:r>
            <a:r>
              <a:rPr lang="ru-RU" dirty="0" err="1"/>
              <a:t>oshirishga</a:t>
            </a:r>
            <a:r>
              <a:rPr lang="ru-RU" dirty="0"/>
              <a:t> </a:t>
            </a:r>
            <a:r>
              <a:rPr lang="ru-RU" dirty="0" err="1"/>
              <a:t>qaratilgan</a:t>
            </a:r>
            <a:r>
              <a:rPr lang="ru-RU" dirty="0"/>
              <a:t> </a:t>
            </a:r>
            <a:r>
              <a:rPr lang="ru-RU" dirty="0" err="1"/>
              <a:t>strategiya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0419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413338"/>
            <a:ext cx="6390456" cy="3108543"/>
          </a:xfrm>
          <a:prstGeom prst="rect">
            <a:avLst/>
          </a:prstGeom>
          <a:solidFill>
            <a:srgbClr val="26FA86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—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tashkilotning</a:t>
            </a:r>
            <a:r>
              <a:rPr lang="en-US" sz="2800" dirty="0"/>
              <a:t> </a:t>
            </a:r>
            <a:r>
              <a:rPr lang="en-US" sz="2800" dirty="0" err="1"/>
              <a:t>vertikal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gorizontal</a:t>
            </a:r>
            <a:r>
              <a:rPr lang="en-US" sz="2800" dirty="0"/>
              <a:t> </a:t>
            </a:r>
            <a:r>
              <a:rPr lang="en-US" sz="2800" dirty="0" err="1"/>
              <a:t>integratsiya</a:t>
            </a:r>
            <a:r>
              <a:rPr lang="en-US" sz="2800" dirty="0"/>
              <a:t> </a:t>
            </a:r>
            <a:r>
              <a:rPr lang="en-US" sz="2800" dirty="0" err="1"/>
              <a:t>orqali</a:t>
            </a:r>
            <a:r>
              <a:rPr lang="en-US" sz="2800" dirty="0"/>
              <a:t> </a:t>
            </a:r>
            <a:r>
              <a:rPr lang="en-US" sz="2800" dirty="0" err="1"/>
              <a:t>o'z</a:t>
            </a:r>
            <a:r>
              <a:rPr lang="en-US" sz="2800" dirty="0"/>
              <a:t> </a:t>
            </a:r>
            <a:r>
              <a:rPr lang="en-US" sz="2800" dirty="0" err="1"/>
              <a:t>faoliyatini</a:t>
            </a:r>
            <a:r>
              <a:rPr lang="en-US" sz="2800" dirty="0"/>
              <a:t> </a:t>
            </a:r>
            <a:r>
              <a:rPr lang="en-US" sz="2800" dirty="0" err="1"/>
              <a:t>kengaytirishga</a:t>
            </a:r>
            <a:r>
              <a:rPr lang="en-US" sz="2800" dirty="0"/>
              <a:t> </a:t>
            </a:r>
            <a:r>
              <a:rPr lang="en-US" sz="2800" dirty="0" err="1"/>
              <a:t>qaratilgan</a:t>
            </a:r>
            <a:r>
              <a:rPr lang="en-US" sz="2800" dirty="0"/>
              <a:t> </a:t>
            </a:r>
            <a:r>
              <a:rPr lang="en-US" sz="2800" dirty="0" err="1"/>
              <a:t>harakatlardir</a:t>
            </a:r>
            <a:r>
              <a:rPr lang="en-US" sz="2800" dirty="0"/>
              <a:t>. </a:t>
            </a:r>
            <a:r>
              <a:rPr lang="en-US" sz="2800" dirty="0" err="1"/>
              <a:t>Integratsiya</a:t>
            </a:r>
            <a:r>
              <a:rPr lang="en-US" sz="2800" dirty="0"/>
              <a:t> </a:t>
            </a:r>
            <a:r>
              <a:rPr lang="en-US" sz="2800" dirty="0" err="1"/>
              <a:t>orqali</a:t>
            </a:r>
            <a:r>
              <a:rPr lang="en-US" sz="2800" dirty="0"/>
              <a:t> </a:t>
            </a:r>
            <a:r>
              <a:rPr lang="en-US" sz="2800" dirty="0" err="1"/>
              <a:t>kompaniya</a:t>
            </a:r>
            <a:r>
              <a:rPr lang="en-US" sz="2800" dirty="0"/>
              <a:t> </a:t>
            </a:r>
            <a:r>
              <a:rPr lang="en-US" sz="2800" dirty="0" err="1"/>
              <a:t>o'z</a:t>
            </a:r>
            <a:r>
              <a:rPr lang="en-US" sz="2800" dirty="0"/>
              <a:t> </a:t>
            </a:r>
            <a:r>
              <a:rPr lang="en-US" sz="2800" dirty="0" err="1"/>
              <a:t>jarayonlarini</a:t>
            </a:r>
            <a:r>
              <a:rPr lang="en-US" sz="2800" dirty="0"/>
              <a:t> </a:t>
            </a:r>
            <a:r>
              <a:rPr lang="en-US" sz="2800" dirty="0" err="1"/>
              <a:t>optimallashtirish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raqobatbardoshlikni</a:t>
            </a:r>
            <a:r>
              <a:rPr lang="en-US" sz="2800" dirty="0"/>
              <a:t> </a:t>
            </a:r>
            <a:r>
              <a:rPr lang="en-US" sz="2800" dirty="0" err="1"/>
              <a:t>oshirish</a:t>
            </a:r>
            <a:r>
              <a:rPr lang="en-US" sz="2800" dirty="0"/>
              <a:t> </a:t>
            </a:r>
            <a:r>
              <a:rPr lang="en-US" sz="2800" dirty="0" err="1"/>
              <a:t>maqsadida</a:t>
            </a:r>
            <a:r>
              <a:rPr lang="en-US" sz="2800" dirty="0"/>
              <a:t> </a:t>
            </a:r>
            <a:r>
              <a:rPr lang="en-US" sz="2800" dirty="0" err="1"/>
              <a:t>resurslarni</a:t>
            </a:r>
            <a:r>
              <a:rPr lang="en-US" sz="2800" dirty="0"/>
              <a:t> </a:t>
            </a:r>
            <a:r>
              <a:rPr lang="en-US" sz="2800" dirty="0" err="1"/>
              <a:t>birlashtirishi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80512"/>
            <a:ext cx="4549502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prstClr val="black"/>
                </a:solidFill>
              </a:rPr>
              <a:t>Integratsiya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en-US" sz="3200" b="1" dirty="0" err="1">
                <a:solidFill>
                  <a:prstClr val="black"/>
                </a:solidFill>
              </a:rPr>
              <a:t>strategiyalari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964183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780928"/>
            <a:ext cx="2128083" cy="954107"/>
          </a:xfrm>
          <a:prstGeom prst="rect">
            <a:avLst/>
          </a:prstGeom>
          <a:solidFill>
            <a:srgbClr val="26FA86"/>
          </a:solidFill>
        </p:spPr>
        <p:txBody>
          <a:bodyPr wrap="none">
            <a:spAutoFit/>
          </a:bodyPr>
          <a:lstStyle/>
          <a:p>
            <a:r>
              <a:rPr lang="en-US" sz="2800" b="1" dirty="0" err="1"/>
              <a:t>Integratsiya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r>
              <a:rPr lang="en-US" sz="2800" b="1" dirty="0" err="1" smtClean="0"/>
              <a:t>strategiyalari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15816" y="1674674"/>
            <a:ext cx="5688632" cy="26776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vertikal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gorizontal</a:t>
            </a:r>
            <a:r>
              <a:rPr lang="en-US" sz="2400" dirty="0"/>
              <a:t> </a:t>
            </a:r>
            <a:r>
              <a:rPr lang="en-US" sz="2400" dirty="0" err="1"/>
              <a:t>integratsiya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faoliyatini</a:t>
            </a:r>
            <a:r>
              <a:rPr lang="en-US" sz="2400" dirty="0"/>
              <a:t> </a:t>
            </a:r>
            <a:r>
              <a:rPr lang="en-US" sz="2400" dirty="0" err="1"/>
              <a:t>kengaytirishga</a:t>
            </a:r>
            <a:r>
              <a:rPr lang="en-US" sz="2400" dirty="0"/>
              <a:t> </a:t>
            </a:r>
            <a:r>
              <a:rPr lang="en-US" sz="2400" dirty="0" err="1"/>
              <a:t>qaratilgan</a:t>
            </a:r>
            <a:r>
              <a:rPr lang="en-US" sz="2400" dirty="0"/>
              <a:t> </a:t>
            </a:r>
            <a:r>
              <a:rPr lang="en-US" sz="2400" dirty="0" err="1"/>
              <a:t>harakatlardir</a:t>
            </a:r>
            <a:r>
              <a:rPr lang="en-US" sz="2400" dirty="0"/>
              <a:t>. </a:t>
            </a:r>
            <a:r>
              <a:rPr lang="en-US" sz="2400" dirty="0" err="1"/>
              <a:t>Integratsiya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kompaniya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jarayonlarini</a:t>
            </a:r>
            <a:r>
              <a:rPr lang="en-US" sz="2400" dirty="0"/>
              <a:t> </a:t>
            </a:r>
            <a:r>
              <a:rPr lang="en-US" sz="2400" dirty="0" err="1"/>
              <a:t>optimallashtirish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raqobatbardoshlikni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maqsadida</a:t>
            </a:r>
            <a:r>
              <a:rPr lang="en-US" sz="2400" dirty="0"/>
              <a:t> </a:t>
            </a:r>
            <a:r>
              <a:rPr lang="en-US" sz="2400" dirty="0" err="1"/>
              <a:t>resurslarni</a:t>
            </a:r>
            <a:r>
              <a:rPr lang="en-US" sz="2400" dirty="0"/>
              <a:t> </a:t>
            </a:r>
            <a:r>
              <a:rPr lang="en-US" sz="2400" dirty="0" err="1"/>
              <a:t>birlashtirishi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49885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48064" y="749603"/>
            <a:ext cx="37444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—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kompaniyaning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jarayonida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bosqichni</a:t>
            </a:r>
            <a:r>
              <a:rPr lang="en-US" sz="2000" dirty="0"/>
              <a:t> </a:t>
            </a:r>
            <a:r>
              <a:rPr lang="en-US" sz="2000" dirty="0" err="1"/>
              <a:t>qamrab</a:t>
            </a:r>
            <a:r>
              <a:rPr lang="en-US" sz="2000" dirty="0"/>
              <a:t> </a:t>
            </a:r>
            <a:r>
              <a:rPr lang="en-US" sz="2000" dirty="0" err="1"/>
              <a:t>olishi</a:t>
            </a:r>
            <a:r>
              <a:rPr lang="en-US" sz="2000" dirty="0"/>
              <a:t>. Bu </a:t>
            </a:r>
            <a:r>
              <a:rPr lang="en-US" sz="2000" dirty="0" err="1"/>
              <a:t>strategiya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zanjirdagi</a:t>
            </a:r>
            <a:r>
              <a:rPr lang="en-US" sz="2000" dirty="0"/>
              <a:t> </a:t>
            </a:r>
            <a:r>
              <a:rPr lang="en-US" sz="2000" dirty="0" err="1"/>
              <a:t>kompaniyalarni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birlashish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oshiriladi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780928"/>
            <a:ext cx="2128083" cy="954107"/>
          </a:xfrm>
          <a:prstGeom prst="rect">
            <a:avLst/>
          </a:prstGeom>
          <a:solidFill>
            <a:srgbClr val="26FA86"/>
          </a:solidFill>
        </p:spPr>
        <p:txBody>
          <a:bodyPr wrap="none">
            <a:spAutoFit/>
          </a:bodyPr>
          <a:lstStyle/>
          <a:p>
            <a:r>
              <a:rPr lang="en-US" sz="2800" b="1" dirty="0" err="1"/>
              <a:t>Integratsiya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r>
              <a:rPr lang="en-US" sz="2800" b="1" dirty="0" err="1" smtClean="0"/>
              <a:t>strategiyalari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37038" y="997531"/>
            <a:ext cx="1747466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prstClr val="black"/>
                </a:solidFill>
              </a:rPr>
              <a:t>1.Vertikal </a:t>
            </a:r>
          </a:p>
          <a:p>
            <a:pPr algn="ctr"/>
            <a:r>
              <a:rPr lang="en-US" sz="2400" b="1" dirty="0" err="1" smtClean="0">
                <a:solidFill>
                  <a:prstClr val="black"/>
                </a:solidFill>
              </a:rPr>
              <a:t>integratsiya</a:t>
            </a:r>
            <a:r>
              <a:rPr lang="en-US" sz="2400" b="1" dirty="0" smtClean="0">
                <a:solidFill>
                  <a:prstClr val="black"/>
                </a:solidFill>
              </a:rPr>
              <a:t> 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3701210"/>
            <a:ext cx="33239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—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kompaniyaning</a:t>
            </a:r>
            <a:r>
              <a:rPr lang="en-US" sz="2000" dirty="0"/>
              <a:t> </a:t>
            </a:r>
            <a:r>
              <a:rPr lang="en-US" sz="2000" dirty="0" err="1"/>
              <a:t>raqobatchilarini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birlashish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bozor</a:t>
            </a:r>
            <a:r>
              <a:rPr lang="en-US" sz="2000" dirty="0"/>
              <a:t> </a:t>
            </a:r>
            <a:r>
              <a:rPr lang="en-US" sz="2000" dirty="0" err="1"/>
              <a:t>ulushini</a:t>
            </a:r>
            <a:r>
              <a:rPr lang="en-US" sz="2000" dirty="0"/>
              <a:t> </a:t>
            </a:r>
            <a:r>
              <a:rPr lang="en-US" sz="2000" dirty="0" err="1"/>
              <a:t>oshirishga</a:t>
            </a:r>
            <a:r>
              <a:rPr lang="en-US" sz="2000" dirty="0"/>
              <a:t> </a:t>
            </a:r>
            <a:r>
              <a:rPr lang="en-US" sz="2000" dirty="0" err="1"/>
              <a:t>qaratilgan</a:t>
            </a:r>
            <a:r>
              <a:rPr lang="en-US" sz="2000" dirty="0"/>
              <a:t> </a:t>
            </a:r>
            <a:r>
              <a:rPr lang="en-US" sz="2000" dirty="0" err="1"/>
              <a:t>strategiya</a:t>
            </a:r>
            <a:r>
              <a:rPr lang="en-US" sz="2000" dirty="0"/>
              <a:t>. Bu </a:t>
            </a:r>
            <a:r>
              <a:rPr lang="en-US" sz="2000" dirty="0" err="1"/>
              <a:t>strategiya</a:t>
            </a:r>
            <a:r>
              <a:rPr lang="en-US" sz="2000" dirty="0"/>
              <a:t> </a:t>
            </a:r>
            <a:r>
              <a:rPr lang="en-US" sz="2000" dirty="0" err="1"/>
              <a:t>raqobatni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bozor</a:t>
            </a:r>
            <a:r>
              <a:rPr lang="en-US" sz="2000" dirty="0"/>
              <a:t> </a:t>
            </a:r>
            <a:r>
              <a:rPr lang="en-US" sz="2000" dirty="0" err="1"/>
              <a:t>pozitsiyasini</a:t>
            </a:r>
            <a:r>
              <a:rPr lang="en-US" sz="2000" dirty="0"/>
              <a:t> </a:t>
            </a:r>
            <a:r>
              <a:rPr lang="en-US" sz="2000" dirty="0" err="1"/>
              <a:t>kuchaytirish</a:t>
            </a:r>
            <a:r>
              <a:rPr lang="en-US" sz="2000" dirty="0"/>
              <a:t> </a:t>
            </a:r>
            <a:r>
              <a:rPr lang="en-US" sz="2000" dirty="0" err="1"/>
              <a:t>maqsadida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oshiriladi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4188694"/>
            <a:ext cx="180652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</a:rPr>
              <a:t>2.Gorizontal </a:t>
            </a:r>
          </a:p>
          <a:p>
            <a:r>
              <a:rPr lang="en-US" sz="2400" b="1" dirty="0" err="1" smtClean="0">
                <a:solidFill>
                  <a:prstClr val="black"/>
                </a:solidFill>
              </a:rPr>
              <a:t>integratsiya</a:t>
            </a:r>
            <a:r>
              <a:rPr lang="en-US" sz="2400" b="1" dirty="0" smtClean="0">
                <a:solidFill>
                  <a:prstClr val="black"/>
                </a:solidFill>
              </a:rPr>
              <a:t> </a:t>
            </a:r>
            <a:endParaRPr lang="ru-RU" sz="2400" b="1" dirty="0"/>
          </a:p>
        </p:txBody>
      </p:sp>
      <p:cxnSp>
        <p:nvCxnSpPr>
          <p:cNvPr id="8" name="Прямая со стрелкой 7"/>
          <p:cNvCxnSpPr>
            <a:stCxn id="3" idx="0"/>
            <a:endCxn id="4" idx="1"/>
          </p:cNvCxnSpPr>
          <p:nvPr/>
        </p:nvCxnSpPr>
        <p:spPr>
          <a:xfrm flipV="1">
            <a:off x="1459578" y="1413030"/>
            <a:ext cx="1577460" cy="13678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3" idx="2"/>
            <a:endCxn id="6" idx="1"/>
          </p:cNvCxnSpPr>
          <p:nvPr/>
        </p:nvCxnSpPr>
        <p:spPr>
          <a:xfrm>
            <a:off x="1459578" y="3735035"/>
            <a:ext cx="1600254" cy="8691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4288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692696"/>
            <a:ext cx="4572000" cy="1200329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n-US" sz="2400" b="1" dirty="0" err="1"/>
              <a:t>Diversifikatsiya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integratsiya</a:t>
            </a:r>
            <a:r>
              <a:rPr lang="en-US" sz="2400" b="1" dirty="0"/>
              <a:t> </a:t>
            </a:r>
            <a:r>
              <a:rPr lang="en-US" sz="2400" b="1" dirty="0" err="1"/>
              <a:t>strategiyalarining</a:t>
            </a:r>
            <a:r>
              <a:rPr lang="en-US" sz="2400" b="1" dirty="0"/>
              <a:t> </a:t>
            </a:r>
            <a:r>
              <a:rPr lang="en-US" sz="2400" b="1" dirty="0" err="1"/>
              <a:t>birgalikdagi</a:t>
            </a:r>
            <a:r>
              <a:rPr lang="en-US" sz="2400" b="1" dirty="0"/>
              <a:t> </a:t>
            </a:r>
            <a:r>
              <a:rPr lang="en-US" sz="2400" b="1" dirty="0" err="1"/>
              <a:t>ahamiyati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7276" y="3167087"/>
            <a:ext cx="30046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prstClr val="black"/>
                </a:solidFill>
              </a:rPr>
              <a:t>Raqobatbardoshlik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95980" y="4005064"/>
            <a:ext cx="31200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prstClr val="black"/>
                </a:solidFill>
              </a:rPr>
              <a:t>O'sish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imkoniyatlari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64088" y="4851542"/>
            <a:ext cx="3293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b="1" dirty="0" err="1">
                <a:solidFill>
                  <a:prstClr val="black"/>
                </a:solidFill>
              </a:rPr>
              <a:t>Risklarni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>
                <a:solidFill>
                  <a:prstClr val="black"/>
                </a:solidFill>
              </a:rPr>
              <a:t>kamaytirish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482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628800"/>
            <a:ext cx="8568952" cy="34163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dirty="0" err="1"/>
              <a:t>Diversifikatsiya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integratsiya</a:t>
            </a:r>
            <a:r>
              <a:rPr lang="en-US" sz="3600" dirty="0"/>
              <a:t> </a:t>
            </a:r>
            <a:r>
              <a:rPr lang="en-US" sz="3600" dirty="0" err="1"/>
              <a:t>strategiyalari</a:t>
            </a:r>
            <a:r>
              <a:rPr lang="en-US" sz="3600" dirty="0"/>
              <a:t> —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korporativ</a:t>
            </a:r>
            <a:r>
              <a:rPr lang="en-US" sz="3600" dirty="0"/>
              <a:t> </a:t>
            </a:r>
            <a:r>
              <a:rPr lang="en-US" sz="3600" dirty="0" err="1"/>
              <a:t>strategiyaning</a:t>
            </a:r>
            <a:r>
              <a:rPr lang="en-US" sz="3600" dirty="0"/>
              <a:t> </a:t>
            </a:r>
            <a:r>
              <a:rPr lang="en-US" sz="3600" dirty="0" err="1"/>
              <a:t>muhim</a:t>
            </a:r>
            <a:r>
              <a:rPr lang="en-US" sz="3600" dirty="0"/>
              <a:t> </a:t>
            </a:r>
            <a:r>
              <a:rPr lang="en-US" sz="3600" dirty="0" err="1"/>
              <a:t>elementlari</a:t>
            </a:r>
            <a:r>
              <a:rPr lang="en-US" sz="3600" dirty="0"/>
              <a:t> </a:t>
            </a:r>
            <a:r>
              <a:rPr lang="en-US" sz="3600" dirty="0" err="1"/>
              <a:t>bo'lib</a:t>
            </a:r>
            <a:r>
              <a:rPr lang="en-US" sz="3600" dirty="0"/>
              <a:t>, </a:t>
            </a:r>
            <a:r>
              <a:rPr lang="en-US" sz="3600" dirty="0" err="1"/>
              <a:t>tashkilotlarning</a:t>
            </a:r>
            <a:r>
              <a:rPr lang="en-US" sz="3600" dirty="0"/>
              <a:t> </a:t>
            </a:r>
            <a:r>
              <a:rPr lang="en-US" sz="3600" dirty="0" err="1"/>
              <a:t>raqobatbardoshligini</a:t>
            </a:r>
            <a:r>
              <a:rPr lang="en-US" sz="3600" dirty="0"/>
              <a:t> </a:t>
            </a:r>
            <a:r>
              <a:rPr lang="en-US" sz="3600" dirty="0" err="1"/>
              <a:t>oshirish</a:t>
            </a:r>
            <a:r>
              <a:rPr lang="en-US" sz="3600" dirty="0"/>
              <a:t>, </a:t>
            </a:r>
            <a:r>
              <a:rPr lang="en-US" sz="3600" dirty="0" err="1"/>
              <a:t>o'sish</a:t>
            </a:r>
            <a:r>
              <a:rPr lang="en-US" sz="3600" dirty="0"/>
              <a:t> </a:t>
            </a:r>
            <a:r>
              <a:rPr lang="en-US" sz="3600" dirty="0" err="1"/>
              <a:t>imkoniyatlarini</a:t>
            </a:r>
            <a:r>
              <a:rPr lang="en-US" sz="3600" dirty="0"/>
              <a:t> </a:t>
            </a:r>
            <a:r>
              <a:rPr lang="en-US" sz="3600" dirty="0" err="1"/>
              <a:t>kengaytirish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risklarni</a:t>
            </a:r>
            <a:r>
              <a:rPr lang="en-US" sz="3600" dirty="0"/>
              <a:t> </a:t>
            </a:r>
            <a:r>
              <a:rPr lang="en-US" sz="3600" dirty="0" err="1"/>
              <a:t>kamaytirishga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28765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332656"/>
            <a:ext cx="4208203" cy="584775"/>
          </a:xfrm>
          <a:prstGeom prst="rect">
            <a:avLst/>
          </a:prstGeom>
          <a:solidFill>
            <a:srgbClr val="26FA86"/>
          </a:solidFill>
        </p:spPr>
        <p:txBody>
          <a:bodyPr wrap="none">
            <a:spAutoFit/>
          </a:bodyPr>
          <a:lstStyle/>
          <a:p>
            <a:r>
              <a:rPr lang="ms-MY" sz="3200" b="1" dirty="0" smtClean="0"/>
              <a:t>3. </a:t>
            </a:r>
            <a:r>
              <a:rPr lang="ms-MY" sz="3200" b="1" dirty="0" smtClean="0"/>
              <a:t>Xalqaro strategiyalar 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3501008"/>
            <a:ext cx="4572000" cy="2308324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just"/>
            <a:r>
              <a:rPr lang="ru-RU" sz="2400" dirty="0" smtClean="0"/>
              <a:t>— </a:t>
            </a:r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tashkilotning</a:t>
            </a:r>
            <a:r>
              <a:rPr lang="ru-RU" sz="2400" dirty="0"/>
              <a:t> </a:t>
            </a:r>
            <a:r>
              <a:rPr lang="ru-RU" sz="2400" dirty="0" err="1"/>
              <a:t>xalqaro</a:t>
            </a:r>
            <a:r>
              <a:rPr lang="ru-RU" sz="2400" dirty="0"/>
              <a:t> </a:t>
            </a:r>
            <a:r>
              <a:rPr lang="ru-RU" sz="2400" dirty="0" err="1"/>
              <a:t>miqyosda</a:t>
            </a:r>
            <a:r>
              <a:rPr lang="ru-RU" sz="2400" dirty="0"/>
              <a:t> </a:t>
            </a:r>
            <a:r>
              <a:rPr lang="ru-RU" sz="2400" dirty="0" err="1"/>
              <a:t>faoliyat</a:t>
            </a:r>
            <a:r>
              <a:rPr lang="ru-RU" sz="2400" dirty="0"/>
              <a:t> </a:t>
            </a:r>
            <a:r>
              <a:rPr lang="ru-RU" sz="2400" dirty="0" err="1"/>
              <a:t>yuritishi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o'z</a:t>
            </a:r>
            <a:r>
              <a:rPr lang="ru-RU" sz="2400" dirty="0"/>
              <a:t> </a:t>
            </a:r>
            <a:r>
              <a:rPr lang="ru-RU" sz="2400" dirty="0" err="1"/>
              <a:t>resurslarini</a:t>
            </a:r>
            <a:r>
              <a:rPr lang="ru-RU" sz="2400" dirty="0"/>
              <a:t> </a:t>
            </a:r>
            <a:r>
              <a:rPr lang="ru-RU" sz="2400" dirty="0" err="1"/>
              <a:t>global</a:t>
            </a:r>
            <a:r>
              <a:rPr lang="ru-RU" sz="2400" dirty="0"/>
              <a:t> </a:t>
            </a:r>
            <a:r>
              <a:rPr lang="ru-RU" sz="2400" dirty="0" err="1"/>
              <a:t>bozor</a:t>
            </a:r>
            <a:r>
              <a:rPr lang="ru-RU" sz="2400" dirty="0"/>
              <a:t> </a:t>
            </a:r>
            <a:r>
              <a:rPr lang="ru-RU" sz="2400" dirty="0" err="1"/>
              <a:t>sharoitlariga</a:t>
            </a:r>
            <a:r>
              <a:rPr lang="ru-RU" sz="2400" dirty="0"/>
              <a:t> </a:t>
            </a:r>
            <a:r>
              <a:rPr lang="ru-RU" sz="2400" dirty="0" err="1"/>
              <a:t>mos</a:t>
            </a:r>
            <a:r>
              <a:rPr lang="ru-RU" sz="2400" dirty="0"/>
              <a:t> </a:t>
            </a:r>
            <a:r>
              <a:rPr lang="ru-RU" sz="2400" dirty="0" err="1"/>
              <a:t>ravishda</a:t>
            </a:r>
            <a:r>
              <a:rPr lang="ru-RU" sz="2400" dirty="0"/>
              <a:t> </a:t>
            </a:r>
            <a:r>
              <a:rPr lang="ru-RU" sz="2400" dirty="0" err="1"/>
              <a:t>taqsimlashga</a:t>
            </a:r>
            <a:r>
              <a:rPr lang="ru-RU" sz="2400" dirty="0"/>
              <a:t> </a:t>
            </a:r>
            <a:r>
              <a:rPr lang="ru-RU" sz="2400" dirty="0" err="1"/>
              <a:t>qaratilgan</a:t>
            </a:r>
            <a:r>
              <a:rPr lang="ru-RU" sz="2400" dirty="0"/>
              <a:t> </a:t>
            </a:r>
            <a:r>
              <a:rPr lang="ru-RU" sz="2400" dirty="0" err="1"/>
              <a:t>rejalashtirish</a:t>
            </a:r>
            <a:r>
              <a:rPr lang="ru-RU" sz="2400" dirty="0"/>
              <a:t> </a:t>
            </a:r>
            <a:r>
              <a:rPr lang="ru-RU" sz="2400" dirty="0" err="1"/>
              <a:t>jarayonidir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85094" y="1931472"/>
            <a:ext cx="2871940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prstClr val="black"/>
                </a:solidFill>
              </a:rPr>
              <a:t>Xalqaro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strategiya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10556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6200000">
            <a:off x="-1827130" y="3419418"/>
            <a:ext cx="5400600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Xalqaro</a:t>
            </a:r>
            <a:r>
              <a:rPr lang="en-US" sz="2800" b="1" dirty="0"/>
              <a:t> </a:t>
            </a:r>
            <a:r>
              <a:rPr lang="en-US" sz="2800" b="1" dirty="0" err="1"/>
              <a:t>strategiyalarning</a:t>
            </a:r>
            <a:r>
              <a:rPr lang="en-US" sz="2800" b="1" dirty="0"/>
              <a:t> </a:t>
            </a:r>
            <a:r>
              <a:rPr lang="en-US" sz="2800" b="1" dirty="0" err="1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96487" y="1556792"/>
            <a:ext cx="3190232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1. </a:t>
            </a:r>
            <a:r>
              <a:rPr lang="en-US" sz="2400" b="1" dirty="0" err="1" smtClean="0"/>
              <a:t>Eksport</a:t>
            </a:r>
            <a:r>
              <a:rPr lang="en-US" sz="2400" b="1" dirty="0" smtClean="0"/>
              <a:t> </a:t>
            </a:r>
            <a:r>
              <a:rPr lang="en-US" sz="2400" b="1" dirty="0" err="1"/>
              <a:t>strategiyalari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03268" y="2509438"/>
            <a:ext cx="5244641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2. </a:t>
            </a:r>
            <a:r>
              <a:rPr lang="ru-RU" sz="2400" b="1" dirty="0" err="1" smtClean="0"/>
              <a:t>Mahalliy</a:t>
            </a:r>
            <a:r>
              <a:rPr lang="ru-RU" sz="2400" b="1" dirty="0" smtClean="0"/>
              <a:t> </a:t>
            </a:r>
            <a:r>
              <a:rPr lang="ru-RU" sz="2400" b="1" dirty="0" err="1"/>
              <a:t>ishlab</a:t>
            </a:r>
            <a:r>
              <a:rPr lang="ru-RU" sz="2400" b="1" dirty="0"/>
              <a:t> </a:t>
            </a:r>
            <a:r>
              <a:rPr lang="ru-RU" sz="2400" b="1" dirty="0" err="1"/>
              <a:t>chiqarish</a:t>
            </a:r>
            <a:r>
              <a:rPr lang="ru-RU" sz="2400" b="1" dirty="0"/>
              <a:t> </a:t>
            </a:r>
            <a:r>
              <a:rPr lang="ru-RU" sz="2400" b="1" dirty="0" err="1"/>
              <a:t>strategiyasi</a:t>
            </a:r>
            <a:r>
              <a:rPr lang="ru-RU" sz="2400" b="1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24972" y="3645024"/>
            <a:ext cx="620112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3. </a:t>
            </a:r>
            <a:r>
              <a:rPr lang="en-US" sz="2400" b="1" dirty="0" err="1" smtClean="0"/>
              <a:t>Xalqaro</a:t>
            </a:r>
            <a:r>
              <a:rPr lang="en-US" sz="2400" b="1" dirty="0" smtClean="0"/>
              <a:t> </a:t>
            </a:r>
            <a:r>
              <a:rPr lang="en-US" sz="2400" b="1" dirty="0" err="1"/>
              <a:t>birlashuvlar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ittifoqlar</a:t>
            </a:r>
            <a:r>
              <a:rPr lang="en-US" sz="2400" b="1" dirty="0"/>
              <a:t> </a:t>
            </a:r>
            <a:r>
              <a:rPr lang="en-US" sz="2400" b="1" dirty="0" err="1"/>
              <a:t>strategiyasi</a:t>
            </a:r>
            <a:r>
              <a:rPr lang="en-US" sz="2400" b="1" dirty="0"/>
              <a:t> </a:t>
            </a:r>
            <a:endParaRPr lang="ru-RU" sz="2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803268" y="4581128"/>
            <a:ext cx="4743863" cy="4616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4. </a:t>
            </a:r>
            <a:r>
              <a:rPr lang="en-US" sz="2400" b="1" dirty="0" err="1" smtClean="0"/>
              <a:t>O'zaro</a:t>
            </a:r>
            <a:r>
              <a:rPr lang="en-US" sz="2400" b="1" dirty="0" smtClean="0"/>
              <a:t> </a:t>
            </a:r>
            <a:r>
              <a:rPr lang="en-US" sz="2400" b="1" dirty="0" err="1"/>
              <a:t>investitsiyalar</a:t>
            </a:r>
            <a:r>
              <a:rPr lang="en-US" sz="2400" b="1" dirty="0"/>
              <a:t> </a:t>
            </a:r>
            <a:r>
              <a:rPr lang="en-US" sz="2400" b="1" dirty="0" err="1"/>
              <a:t>strategiyasi</a:t>
            </a:r>
            <a:r>
              <a:rPr lang="en-US" sz="2400" b="1" dirty="0"/>
              <a:t> </a:t>
            </a:r>
            <a:endParaRPr lang="ru-RU" sz="24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412868" y="5445223"/>
            <a:ext cx="323024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5. Global </a:t>
            </a:r>
            <a:r>
              <a:rPr lang="en-US" sz="2400" b="1" dirty="0" err="1"/>
              <a:t>brend</a:t>
            </a:r>
            <a:r>
              <a:rPr lang="en-US" sz="2400" b="1" dirty="0"/>
              <a:t> </a:t>
            </a:r>
            <a:r>
              <a:rPr lang="en-US" sz="2400" b="1" dirty="0" err="1"/>
              <a:t>yaratish</a:t>
            </a:r>
            <a:endParaRPr lang="ru-RU" sz="2400" dirty="0"/>
          </a:p>
        </p:txBody>
      </p:sp>
      <p:cxnSp>
        <p:nvCxnSpPr>
          <p:cNvPr id="18" name="Прямая со стрелкой 17"/>
          <p:cNvCxnSpPr>
            <a:endCxn id="3" idx="1"/>
          </p:cNvCxnSpPr>
          <p:nvPr/>
        </p:nvCxnSpPr>
        <p:spPr>
          <a:xfrm>
            <a:off x="1134781" y="1787624"/>
            <a:ext cx="1261706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4" idx="1"/>
          </p:cNvCxnSpPr>
          <p:nvPr/>
        </p:nvCxnSpPr>
        <p:spPr>
          <a:xfrm>
            <a:off x="1134781" y="2740270"/>
            <a:ext cx="16684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5" idx="1"/>
          </p:cNvCxnSpPr>
          <p:nvPr/>
        </p:nvCxnSpPr>
        <p:spPr>
          <a:xfrm>
            <a:off x="1134781" y="3875856"/>
            <a:ext cx="1690191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endCxn id="15" idx="1"/>
          </p:cNvCxnSpPr>
          <p:nvPr/>
        </p:nvCxnSpPr>
        <p:spPr>
          <a:xfrm>
            <a:off x="1134781" y="4811960"/>
            <a:ext cx="16684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16" idx="1"/>
          </p:cNvCxnSpPr>
          <p:nvPr/>
        </p:nvCxnSpPr>
        <p:spPr>
          <a:xfrm>
            <a:off x="1134781" y="5676055"/>
            <a:ext cx="12780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7404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260648"/>
            <a:ext cx="513140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ru-RU" sz="2400" b="1" dirty="0" err="1"/>
              <a:t>Xalqaro</a:t>
            </a:r>
            <a:r>
              <a:rPr lang="ru-RU" sz="2400" b="1" dirty="0"/>
              <a:t> </a:t>
            </a:r>
            <a:r>
              <a:rPr lang="ru-RU" sz="2400" b="1" dirty="0" err="1"/>
              <a:t>strategiyalarni</a:t>
            </a:r>
            <a:r>
              <a:rPr lang="ru-RU" sz="2400" b="1" dirty="0"/>
              <a:t> </a:t>
            </a:r>
            <a:r>
              <a:rPr lang="ru-RU" sz="2400" b="1" dirty="0" err="1"/>
              <a:t>amalga</a:t>
            </a:r>
            <a:r>
              <a:rPr lang="ru-RU" sz="2400" b="1" dirty="0"/>
              <a:t> </a:t>
            </a:r>
            <a:r>
              <a:rPr lang="ru-RU" sz="2400" b="1" dirty="0" err="1"/>
              <a:t>oshirish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95343" y="1888144"/>
            <a:ext cx="3024336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2000" b="1" dirty="0" smtClean="0"/>
              <a:t>2</a:t>
            </a:r>
            <a:r>
              <a:rPr lang="en-US" sz="2000" b="1" dirty="0"/>
              <a:t>. </a:t>
            </a:r>
            <a:r>
              <a:rPr lang="en-US" sz="2000" b="1" dirty="0" err="1"/>
              <a:t>Maqsadlarni</a:t>
            </a:r>
            <a:r>
              <a:rPr lang="en-US" sz="2000" b="1" dirty="0"/>
              <a:t> </a:t>
            </a:r>
            <a:r>
              <a:rPr lang="en-US" sz="2000" b="1" dirty="0" err="1" smtClean="0"/>
              <a:t>belgilash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331397"/>
            <a:ext cx="295232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</a:rPr>
              <a:t>1. </a:t>
            </a:r>
            <a:r>
              <a:rPr lang="en-US" sz="2000" b="1" dirty="0" err="1">
                <a:solidFill>
                  <a:prstClr val="black"/>
                </a:solidFill>
              </a:rPr>
              <a:t>Bozor</a:t>
            </a:r>
            <a:r>
              <a:rPr lang="en-US" sz="2000" b="1" dirty="0">
                <a:solidFill>
                  <a:prstClr val="black"/>
                </a:solidFill>
              </a:rPr>
              <a:t> </a:t>
            </a:r>
            <a:r>
              <a:rPr lang="en-US" sz="2000" b="1" dirty="0" err="1">
                <a:solidFill>
                  <a:prstClr val="black"/>
                </a:solidFill>
              </a:rPr>
              <a:t>tahlili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89562" y="4371550"/>
            <a:ext cx="3142877" cy="40011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rgbClr val="FFFF00"/>
                </a:solidFill>
              </a:rPr>
              <a:t>5. Monitoring </a:t>
            </a:r>
            <a:r>
              <a:rPr lang="en-US" sz="2000" b="1" dirty="0" err="1">
                <a:solidFill>
                  <a:srgbClr val="FFFF00"/>
                </a:solidFill>
              </a:rPr>
              <a:t>va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baholash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21642" y="3438903"/>
            <a:ext cx="3002685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</a:rPr>
              <a:t>4. Amalga </a:t>
            </a:r>
            <a:r>
              <a:rPr lang="en-US" sz="2000" b="1" dirty="0" err="1">
                <a:solidFill>
                  <a:prstClr val="black"/>
                </a:solidFill>
              </a:rPr>
              <a:t>oshirish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9073" y="2572544"/>
            <a:ext cx="336874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</a:rPr>
              <a:t>3. </a:t>
            </a:r>
            <a:r>
              <a:rPr lang="en-US" sz="2000" b="1" dirty="0" err="1">
                <a:solidFill>
                  <a:prstClr val="black"/>
                </a:solidFill>
              </a:rPr>
              <a:t>Strategiyani</a:t>
            </a:r>
            <a:r>
              <a:rPr lang="en-US" sz="2000" b="1" dirty="0">
                <a:solidFill>
                  <a:prstClr val="black"/>
                </a:solidFill>
              </a:rPr>
              <a:t> </a:t>
            </a:r>
            <a:r>
              <a:rPr lang="en-US" sz="2000" b="1" dirty="0" err="1">
                <a:solidFill>
                  <a:prstClr val="black"/>
                </a:solidFill>
              </a:rPr>
              <a:t>ishlab</a:t>
            </a:r>
            <a:r>
              <a:rPr lang="en-US" sz="2000" b="1" dirty="0">
                <a:solidFill>
                  <a:prstClr val="black"/>
                </a:solidFill>
              </a:rPr>
              <a:t> </a:t>
            </a:r>
            <a:r>
              <a:rPr lang="en-US" sz="2000" b="1" dirty="0" err="1">
                <a:solidFill>
                  <a:prstClr val="black"/>
                </a:solidFill>
              </a:rPr>
              <a:t>chiqish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930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5990" y="1392537"/>
            <a:ext cx="84249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 smtClean="0"/>
              <a:t>Xalqaro</a:t>
            </a:r>
            <a:r>
              <a:rPr lang="ru-RU" sz="2800" dirty="0" smtClean="0"/>
              <a:t> </a:t>
            </a:r>
            <a:r>
              <a:rPr lang="ru-RU" sz="2800" dirty="0" err="1"/>
              <a:t>strategiyalar</a:t>
            </a:r>
            <a:r>
              <a:rPr lang="ru-RU" sz="2800" dirty="0"/>
              <a:t> </a:t>
            </a:r>
            <a:r>
              <a:rPr lang="ru-RU" sz="2800" dirty="0" err="1"/>
              <a:t>tashkilotlarning</a:t>
            </a:r>
            <a:r>
              <a:rPr lang="ru-RU" sz="2800" dirty="0"/>
              <a:t> </a:t>
            </a:r>
            <a:r>
              <a:rPr lang="ru-RU" sz="2800" dirty="0" err="1"/>
              <a:t>global</a:t>
            </a:r>
            <a:r>
              <a:rPr lang="ru-RU" sz="2800" dirty="0"/>
              <a:t> </a:t>
            </a:r>
            <a:r>
              <a:rPr lang="ru-RU" sz="2800" dirty="0" err="1"/>
              <a:t>bozor</a:t>
            </a:r>
            <a:r>
              <a:rPr lang="ru-RU" sz="2800" dirty="0"/>
              <a:t> </a:t>
            </a:r>
            <a:r>
              <a:rPr lang="ru-RU" sz="2800" dirty="0" err="1"/>
              <a:t>sharoitida</a:t>
            </a:r>
            <a:r>
              <a:rPr lang="ru-RU" sz="2800" dirty="0"/>
              <a:t> </a:t>
            </a:r>
            <a:r>
              <a:rPr lang="ru-RU" sz="2800" dirty="0" err="1"/>
              <a:t>raqobatbardoshligini</a:t>
            </a:r>
            <a:r>
              <a:rPr lang="ru-RU" sz="2800" dirty="0"/>
              <a:t> </a:t>
            </a:r>
            <a:r>
              <a:rPr lang="ru-RU" sz="2800" dirty="0" err="1"/>
              <a:t>oshirish</a:t>
            </a:r>
            <a:r>
              <a:rPr lang="ru-RU" sz="2800" dirty="0"/>
              <a:t>, </a:t>
            </a:r>
            <a:r>
              <a:rPr lang="ru-RU" sz="2800" dirty="0" err="1"/>
              <a:t>o'sish</a:t>
            </a:r>
            <a:r>
              <a:rPr lang="ru-RU" sz="2800" dirty="0"/>
              <a:t> </a:t>
            </a:r>
            <a:r>
              <a:rPr lang="ru-RU" sz="2800" dirty="0" err="1"/>
              <a:t>imkoniyatlarini</a:t>
            </a:r>
            <a:r>
              <a:rPr lang="ru-RU" sz="2800" dirty="0"/>
              <a:t> </a:t>
            </a:r>
            <a:r>
              <a:rPr lang="ru-RU" sz="2800" dirty="0" err="1"/>
              <a:t>kengaytirish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risklarni</a:t>
            </a:r>
            <a:r>
              <a:rPr lang="ru-RU" sz="2800" dirty="0"/>
              <a:t> </a:t>
            </a:r>
            <a:r>
              <a:rPr lang="ru-RU" sz="2800" dirty="0" err="1"/>
              <a:t>kamaytirishga</a:t>
            </a:r>
            <a:r>
              <a:rPr lang="ru-RU" sz="2800" dirty="0"/>
              <a:t> </a:t>
            </a:r>
            <a:r>
              <a:rPr lang="ru-RU" sz="2800" dirty="0" err="1"/>
              <a:t>yordam</a:t>
            </a:r>
            <a:r>
              <a:rPr lang="ru-RU" sz="2800" dirty="0"/>
              <a:t> </a:t>
            </a:r>
            <a:r>
              <a:rPr lang="ru-RU" sz="2800" dirty="0" err="1"/>
              <a:t>beradi</a:t>
            </a:r>
            <a:r>
              <a:rPr lang="ru-RU" sz="2800" dirty="0"/>
              <a:t>. </a:t>
            </a:r>
            <a:r>
              <a:rPr lang="ru-RU" sz="2800" dirty="0" err="1"/>
              <a:t>Tashkilotlar</a:t>
            </a:r>
            <a:r>
              <a:rPr lang="ru-RU" sz="2800" dirty="0"/>
              <a:t> </a:t>
            </a:r>
            <a:r>
              <a:rPr lang="ru-RU" sz="2800" dirty="0" err="1"/>
              <a:t>o'z</a:t>
            </a:r>
            <a:r>
              <a:rPr lang="ru-RU" sz="2800" dirty="0"/>
              <a:t> </a:t>
            </a:r>
            <a:r>
              <a:rPr lang="ru-RU" sz="2800" dirty="0" err="1"/>
              <a:t>strategiyalarini</a:t>
            </a:r>
            <a:r>
              <a:rPr lang="ru-RU" sz="2800" dirty="0"/>
              <a:t> </a:t>
            </a:r>
            <a:r>
              <a:rPr lang="ru-RU" sz="2800" dirty="0" err="1"/>
              <a:t>ishlab</a:t>
            </a:r>
            <a:r>
              <a:rPr lang="ru-RU" sz="2800" dirty="0"/>
              <a:t> </a:t>
            </a:r>
            <a:r>
              <a:rPr lang="ru-RU" sz="2800" dirty="0" err="1"/>
              <a:t>chiqishda</a:t>
            </a:r>
            <a:r>
              <a:rPr lang="ru-RU" sz="2800" dirty="0"/>
              <a:t>, </a:t>
            </a:r>
            <a:r>
              <a:rPr lang="ru-RU" sz="2800" dirty="0" err="1"/>
              <a:t>bozor</a:t>
            </a:r>
            <a:r>
              <a:rPr lang="ru-RU" sz="2800" dirty="0"/>
              <a:t> </a:t>
            </a:r>
            <a:r>
              <a:rPr lang="ru-RU" sz="2800" dirty="0" err="1"/>
              <a:t>sharoitlarini</a:t>
            </a:r>
            <a:r>
              <a:rPr lang="ru-RU" sz="2800" dirty="0"/>
              <a:t> </a:t>
            </a:r>
            <a:r>
              <a:rPr lang="ru-RU" sz="2800" dirty="0" err="1"/>
              <a:t>hisobga</a:t>
            </a:r>
            <a:r>
              <a:rPr lang="ru-RU" sz="2800" dirty="0"/>
              <a:t> </a:t>
            </a:r>
            <a:r>
              <a:rPr lang="ru-RU" sz="2800" dirty="0" err="1"/>
              <a:t>olib</a:t>
            </a:r>
            <a:r>
              <a:rPr lang="ru-RU" sz="2800" dirty="0"/>
              <a:t>, </a:t>
            </a:r>
            <a:r>
              <a:rPr lang="ru-RU" sz="2800" dirty="0" err="1"/>
              <a:t>innovatsion</a:t>
            </a:r>
            <a:r>
              <a:rPr lang="ru-RU" sz="2800" dirty="0"/>
              <a:t> </a:t>
            </a:r>
            <a:r>
              <a:rPr lang="ru-RU" sz="2800" dirty="0" err="1"/>
              <a:t>yondashuvlarni</a:t>
            </a:r>
            <a:r>
              <a:rPr lang="ru-RU" sz="2800" dirty="0"/>
              <a:t> </a:t>
            </a:r>
            <a:r>
              <a:rPr lang="ru-RU" sz="2800" dirty="0" err="1"/>
              <a:t>qo'llashga</a:t>
            </a:r>
            <a:r>
              <a:rPr lang="ru-RU" sz="2800" dirty="0"/>
              <a:t> </a:t>
            </a:r>
            <a:r>
              <a:rPr lang="ru-RU" sz="2800" dirty="0" err="1"/>
              <a:t>e'tibor</a:t>
            </a:r>
            <a:r>
              <a:rPr lang="ru-RU" sz="2800" dirty="0"/>
              <a:t> </a:t>
            </a:r>
            <a:r>
              <a:rPr lang="ru-RU" sz="2800" dirty="0" err="1"/>
              <a:t>berishlari</a:t>
            </a:r>
            <a:r>
              <a:rPr lang="ru-RU" sz="2800" dirty="0"/>
              <a:t> </a:t>
            </a:r>
            <a:r>
              <a:rPr lang="ru-RU" sz="2800" dirty="0" err="1"/>
              <a:t>zarur</a:t>
            </a:r>
            <a:r>
              <a:rPr lang="ru-RU" sz="2800" dirty="0"/>
              <a:t>. </a:t>
            </a:r>
            <a:r>
              <a:rPr lang="ru-RU" sz="2800" dirty="0" err="1"/>
              <a:t>Xalqaro</a:t>
            </a:r>
            <a:r>
              <a:rPr lang="ru-RU" sz="2800" dirty="0"/>
              <a:t> </a:t>
            </a:r>
            <a:r>
              <a:rPr lang="ru-RU" sz="2800" dirty="0" err="1"/>
              <a:t>strategiyalarni</a:t>
            </a:r>
            <a:r>
              <a:rPr lang="ru-RU" sz="2800" dirty="0"/>
              <a:t> </a:t>
            </a:r>
            <a:r>
              <a:rPr lang="ru-RU" sz="2800" dirty="0" err="1"/>
              <a:t>muvaffaqiyatli</a:t>
            </a:r>
            <a:r>
              <a:rPr lang="ru-RU" sz="2800" dirty="0"/>
              <a:t> </a:t>
            </a:r>
            <a:r>
              <a:rPr lang="ru-RU" sz="2800" dirty="0" err="1"/>
              <a:t>amalga</a:t>
            </a:r>
            <a:r>
              <a:rPr lang="ru-RU" sz="2800" dirty="0"/>
              <a:t> </a:t>
            </a:r>
            <a:r>
              <a:rPr lang="ru-RU" sz="2800" dirty="0" err="1"/>
              <a:t>oshirish</a:t>
            </a:r>
            <a:r>
              <a:rPr lang="ru-RU" sz="2800" dirty="0"/>
              <a:t> </a:t>
            </a:r>
            <a:r>
              <a:rPr lang="ru-RU" sz="2800" dirty="0" err="1"/>
              <a:t>uchun</a:t>
            </a:r>
            <a:r>
              <a:rPr lang="ru-RU" sz="2800" dirty="0"/>
              <a:t> </a:t>
            </a:r>
            <a:r>
              <a:rPr lang="ru-RU" sz="2800" dirty="0" err="1"/>
              <a:t>to'g'ri</a:t>
            </a:r>
            <a:r>
              <a:rPr lang="ru-RU" sz="2800" dirty="0"/>
              <a:t> </a:t>
            </a:r>
            <a:r>
              <a:rPr lang="ru-RU" sz="2800" dirty="0" err="1"/>
              <a:t>rejalashtirish</a:t>
            </a:r>
            <a:r>
              <a:rPr lang="ru-RU" sz="2800" dirty="0"/>
              <a:t>, </a:t>
            </a:r>
            <a:r>
              <a:rPr lang="ru-RU" sz="2800" dirty="0" err="1"/>
              <a:t>resurslarni</a:t>
            </a:r>
            <a:r>
              <a:rPr lang="ru-RU" sz="2800" dirty="0"/>
              <a:t> </a:t>
            </a:r>
            <a:r>
              <a:rPr lang="ru-RU" sz="2800" dirty="0" err="1"/>
              <a:t>samarali</a:t>
            </a:r>
            <a:r>
              <a:rPr lang="ru-RU" sz="2800" dirty="0"/>
              <a:t> </a:t>
            </a:r>
            <a:r>
              <a:rPr lang="ru-RU" sz="2800" dirty="0" err="1"/>
              <a:t>taqsimlash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doimiy</a:t>
            </a:r>
            <a:r>
              <a:rPr lang="ru-RU" sz="2800" dirty="0"/>
              <a:t> </a:t>
            </a:r>
            <a:r>
              <a:rPr lang="ru-RU" sz="2800" dirty="0" err="1"/>
              <a:t>monitoring</a:t>
            </a:r>
            <a:r>
              <a:rPr lang="ru-RU" sz="2800" dirty="0"/>
              <a:t> </a:t>
            </a:r>
            <a:r>
              <a:rPr lang="ru-RU" sz="2800" dirty="0" err="1"/>
              <a:t>o'tkazish</a:t>
            </a:r>
            <a:r>
              <a:rPr lang="ru-RU" sz="2800" dirty="0"/>
              <a:t> </a:t>
            </a:r>
            <a:r>
              <a:rPr lang="ru-RU" sz="2800" dirty="0" err="1"/>
              <a:t>muhim</a:t>
            </a:r>
            <a:r>
              <a:rPr lang="ru-RU" sz="2800" dirty="0"/>
              <a:t> </a:t>
            </a:r>
            <a:r>
              <a:rPr lang="ru-RU" sz="2800" dirty="0" err="1"/>
              <a:t>ahamiyatga</a:t>
            </a:r>
            <a:r>
              <a:rPr lang="ru-RU" sz="2800" dirty="0"/>
              <a:t> </a:t>
            </a:r>
            <a:r>
              <a:rPr lang="ru-RU" sz="2800" dirty="0" err="1"/>
              <a:t>ega</a:t>
            </a:r>
            <a:r>
              <a:rPr lang="ru-RU" sz="28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5990" y="562115"/>
            <a:ext cx="1169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 err="1">
                <a:solidFill>
                  <a:prstClr val="black"/>
                </a:solidFill>
              </a:rPr>
              <a:t>Xulosa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94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572</Words>
  <Application>Microsoft Office PowerPoint</Application>
  <PresentationFormat>Экран (4:3)</PresentationFormat>
  <Paragraphs>94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Windows</dc:creator>
  <cp:lastModifiedBy>User Windows</cp:lastModifiedBy>
  <cp:revision>56</cp:revision>
  <dcterms:created xsi:type="dcterms:W3CDTF">2024-10-03T15:05:20Z</dcterms:created>
  <dcterms:modified xsi:type="dcterms:W3CDTF">2024-10-03T17:19:03Z</dcterms:modified>
</cp:coreProperties>
</file>